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898" r:id="rId2"/>
  </p:sldMasterIdLst>
  <p:sldIdLst>
    <p:sldId id="268" r:id="rId3"/>
    <p:sldId id="257" r:id="rId4"/>
    <p:sldId id="332" r:id="rId5"/>
    <p:sldId id="258" r:id="rId6"/>
    <p:sldId id="290" r:id="rId7"/>
    <p:sldId id="334" r:id="rId8"/>
    <p:sldId id="291" r:id="rId9"/>
    <p:sldId id="351" r:id="rId10"/>
    <p:sldId id="340" r:id="rId11"/>
    <p:sldId id="341" r:id="rId12"/>
    <p:sldId id="337" r:id="rId13"/>
    <p:sldId id="335" r:id="rId14"/>
    <p:sldId id="262" r:id="rId15"/>
    <p:sldId id="342" r:id="rId16"/>
    <p:sldId id="362" r:id="rId17"/>
    <p:sldId id="363" r:id="rId18"/>
    <p:sldId id="370" r:id="rId19"/>
    <p:sldId id="264" r:id="rId20"/>
    <p:sldId id="265" r:id="rId21"/>
    <p:sldId id="364" r:id="rId22"/>
    <p:sldId id="371" r:id="rId23"/>
    <p:sldId id="372" r:id="rId24"/>
    <p:sldId id="373" r:id="rId25"/>
    <p:sldId id="374" r:id="rId26"/>
    <p:sldId id="302" r:id="rId27"/>
    <p:sldId id="303" r:id="rId28"/>
    <p:sldId id="365" r:id="rId29"/>
    <p:sldId id="269" r:id="rId30"/>
    <p:sldId id="375" r:id="rId31"/>
    <p:sldId id="304" r:id="rId32"/>
    <p:sldId id="305" r:id="rId33"/>
    <p:sldId id="366" r:id="rId34"/>
    <p:sldId id="271" r:id="rId35"/>
    <p:sldId id="272" r:id="rId36"/>
    <p:sldId id="306" r:id="rId37"/>
    <p:sldId id="308" r:id="rId38"/>
    <p:sldId id="309" r:id="rId39"/>
    <p:sldId id="376" r:id="rId40"/>
    <p:sldId id="274" r:id="rId41"/>
    <p:sldId id="310" r:id="rId42"/>
    <p:sldId id="312" r:id="rId43"/>
    <p:sldId id="275" r:id="rId44"/>
    <p:sldId id="377" r:id="rId45"/>
    <p:sldId id="313" r:id="rId46"/>
    <p:sldId id="315" r:id="rId47"/>
    <p:sldId id="277" r:id="rId48"/>
    <p:sldId id="378" r:id="rId49"/>
    <p:sldId id="316" r:id="rId50"/>
    <p:sldId id="317" r:id="rId51"/>
    <p:sldId id="344" r:id="rId52"/>
    <p:sldId id="367" r:id="rId53"/>
    <p:sldId id="345" r:id="rId54"/>
    <p:sldId id="379" r:id="rId55"/>
    <p:sldId id="380" r:id="rId56"/>
    <p:sldId id="381" r:id="rId57"/>
    <p:sldId id="318" r:id="rId58"/>
    <p:sldId id="319" r:id="rId59"/>
    <p:sldId id="382" r:id="rId60"/>
    <p:sldId id="358" r:id="rId61"/>
    <p:sldId id="359" r:id="rId62"/>
    <p:sldId id="360" r:id="rId63"/>
    <p:sldId id="284" r:id="rId64"/>
    <p:sldId id="346" r:id="rId65"/>
    <p:sldId id="383" r:id="rId66"/>
    <p:sldId id="347" r:id="rId67"/>
    <p:sldId id="285" r:id="rId68"/>
    <p:sldId id="286" r:id="rId69"/>
    <p:sldId id="348" r:id="rId70"/>
    <p:sldId id="355" r:id="rId71"/>
    <p:sldId id="384" r:id="rId72"/>
    <p:sldId id="329" r:id="rId73"/>
    <p:sldId id="330" r:id="rId74"/>
    <p:sldId id="288" r:id="rId75"/>
    <p:sldId id="385" r:id="rId76"/>
    <p:sldId id="386" r:id="rId77"/>
    <p:sldId id="387" r:id="rId78"/>
    <p:sldId id="276" r:id="rId7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787091-7430-48E2-A263-D592A20EF329}"/>
              </a:ext>
            </a:extLst>
          </p:cNvPr>
          <p:cNvGrpSpPr/>
          <p:nvPr userDrawn="1"/>
        </p:nvGrpSpPr>
        <p:grpSpPr>
          <a:xfrm>
            <a:off x="0" y="3898232"/>
            <a:ext cx="12192000" cy="1467852"/>
            <a:chOff x="4379494" y="697832"/>
            <a:chExt cx="2586787" cy="168442"/>
          </a:xfrm>
        </p:grpSpPr>
        <p:sp>
          <p:nvSpPr>
            <p:cNvPr id="4" name="Rectangle 3">
              <a:extLst>
                <a:ext uri="{FF2B5EF4-FFF2-40B4-BE49-F238E27FC236}">
                  <a16:creationId xmlns:a16="http://schemas.microsoft.com/office/drawing/2014/main" id="{89D5B5E3-8451-44E0-A2F2-73F627495F6A}"/>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5" name="Rectangle 4">
              <a:extLst>
                <a:ext uri="{FF2B5EF4-FFF2-40B4-BE49-F238E27FC236}">
                  <a16:creationId xmlns:a16="http://schemas.microsoft.com/office/drawing/2014/main" id="{7E53FCF4-CFA5-4439-85D7-60C093B7B6F6}"/>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6" name="Rectangle 5">
              <a:extLst>
                <a:ext uri="{FF2B5EF4-FFF2-40B4-BE49-F238E27FC236}">
                  <a16:creationId xmlns:a16="http://schemas.microsoft.com/office/drawing/2014/main" id="{BD14D7CB-A7CE-45EA-BFC0-4EA43BD9D79D}"/>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7" name="Rectangle 6">
              <a:extLst>
                <a:ext uri="{FF2B5EF4-FFF2-40B4-BE49-F238E27FC236}">
                  <a16:creationId xmlns:a16="http://schemas.microsoft.com/office/drawing/2014/main" id="{C3A2D13A-D090-408D-87D5-CF70F6373DDE}"/>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8" name="Rectangle 7">
              <a:extLst>
                <a:ext uri="{FF2B5EF4-FFF2-40B4-BE49-F238E27FC236}">
                  <a16:creationId xmlns:a16="http://schemas.microsoft.com/office/drawing/2014/main" id="{88284FFD-1FBD-484A-94D6-3BF0E9164477}"/>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spTree>
    <p:extLst>
      <p:ext uri="{BB962C8B-B14F-4D97-AF65-F5344CB8AC3E}">
        <p14:creationId xmlns:p14="http://schemas.microsoft.com/office/powerpoint/2010/main" val="1077404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31355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84479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853589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65513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683111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11/2/2020</a:t>
            </a:fld>
            <a:endParaRPr lang="en-US" dirty="0"/>
          </a:p>
        </p:txBody>
      </p:sp>
    </p:spTree>
    <p:extLst>
      <p:ext uri="{BB962C8B-B14F-4D97-AF65-F5344CB8AC3E}">
        <p14:creationId xmlns:p14="http://schemas.microsoft.com/office/powerpoint/2010/main" val="410941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86098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9909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536775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532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a:prstGeom prst="rect">
            <a:avLst/>
          </a:prstGeo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EFA657B-1B4D-4D7C-8C54-92112E1E1EBC}" type="datetimeFigureOut">
              <a:rPr lang="es-ES" smtClean="0"/>
              <a:t>02/11/2020</a:t>
            </a:fld>
            <a:endParaRPr lang="es-E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049D20A-47DA-488C-B35E-BB7B794E61CB}" type="slidenum">
              <a:rPr lang="es-ES" smtClean="0"/>
              <a:t>‹Nº›</a:t>
            </a:fld>
            <a:endParaRPr lang="es-ES"/>
          </a:p>
        </p:txBody>
      </p:sp>
    </p:spTree>
    <p:extLst>
      <p:ext uri="{BB962C8B-B14F-4D97-AF65-F5344CB8AC3E}">
        <p14:creationId xmlns:p14="http://schemas.microsoft.com/office/powerpoint/2010/main" val="272196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30252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8981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26146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7334" y="2160589"/>
            <a:ext cx="8596668" cy="388077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EFA657B-1B4D-4D7C-8C54-92112E1E1EBC}" type="datetimeFigureOut">
              <a:rPr lang="es-ES" smtClean="0"/>
              <a:t>02/11/2020</a:t>
            </a:fld>
            <a:endParaRPr lang="es-E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0049D20A-47DA-488C-B35E-BB7B794E61CB}" type="slidenum">
              <a:rPr lang="es-ES" smtClean="0"/>
              <a:t>‹Nº›</a:t>
            </a:fld>
            <a:endParaRPr lang="es-ES"/>
          </a:p>
        </p:txBody>
      </p:sp>
    </p:spTree>
    <p:extLst>
      <p:ext uri="{BB962C8B-B14F-4D97-AF65-F5344CB8AC3E}">
        <p14:creationId xmlns:p14="http://schemas.microsoft.com/office/powerpoint/2010/main" val="114729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787091-7430-48E2-A263-D592A20EF329}"/>
              </a:ext>
            </a:extLst>
          </p:cNvPr>
          <p:cNvGrpSpPr/>
          <p:nvPr userDrawn="1"/>
        </p:nvGrpSpPr>
        <p:grpSpPr>
          <a:xfrm>
            <a:off x="0" y="3898232"/>
            <a:ext cx="12192000" cy="1467852"/>
            <a:chOff x="4379494" y="697832"/>
            <a:chExt cx="2586787" cy="168442"/>
          </a:xfrm>
        </p:grpSpPr>
        <p:sp>
          <p:nvSpPr>
            <p:cNvPr id="4" name="Rectangle 3">
              <a:extLst>
                <a:ext uri="{FF2B5EF4-FFF2-40B4-BE49-F238E27FC236}">
                  <a16:creationId xmlns:a16="http://schemas.microsoft.com/office/drawing/2014/main" id="{89D5B5E3-8451-44E0-A2F2-73F627495F6A}"/>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a16="http://schemas.microsoft.com/office/drawing/2014/main" id="{7E53FCF4-CFA5-4439-85D7-60C093B7B6F6}"/>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BD14D7CB-A7CE-45EA-BFC0-4EA43BD9D79D}"/>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C3A2D13A-D090-408D-87D5-CF70F6373DDE}"/>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88284FFD-1FBD-484A-94D6-3BF0E9164477}"/>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984283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787091-7430-48E2-A263-D592A20EF329}"/>
              </a:ext>
            </a:extLst>
          </p:cNvPr>
          <p:cNvGrpSpPr/>
          <p:nvPr userDrawn="1"/>
        </p:nvGrpSpPr>
        <p:grpSpPr>
          <a:xfrm>
            <a:off x="0" y="3898232"/>
            <a:ext cx="12192000" cy="1467852"/>
            <a:chOff x="4379494" y="697832"/>
            <a:chExt cx="2586787" cy="168442"/>
          </a:xfrm>
        </p:grpSpPr>
        <p:sp>
          <p:nvSpPr>
            <p:cNvPr id="4" name="Rectangle 3">
              <a:extLst>
                <a:ext uri="{FF2B5EF4-FFF2-40B4-BE49-F238E27FC236}">
                  <a16:creationId xmlns:a16="http://schemas.microsoft.com/office/drawing/2014/main" id="{89D5B5E3-8451-44E0-A2F2-73F627495F6A}"/>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5" name="Rectangle 4">
              <a:extLst>
                <a:ext uri="{FF2B5EF4-FFF2-40B4-BE49-F238E27FC236}">
                  <a16:creationId xmlns:a16="http://schemas.microsoft.com/office/drawing/2014/main" id="{7E53FCF4-CFA5-4439-85D7-60C093B7B6F6}"/>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6" name="Rectangle 5">
              <a:extLst>
                <a:ext uri="{FF2B5EF4-FFF2-40B4-BE49-F238E27FC236}">
                  <a16:creationId xmlns:a16="http://schemas.microsoft.com/office/drawing/2014/main" id="{BD14D7CB-A7CE-45EA-BFC0-4EA43BD9D79D}"/>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7" name="Rectangle 6">
              <a:extLst>
                <a:ext uri="{FF2B5EF4-FFF2-40B4-BE49-F238E27FC236}">
                  <a16:creationId xmlns:a16="http://schemas.microsoft.com/office/drawing/2014/main" id="{C3A2D13A-D090-408D-87D5-CF70F6373DDE}"/>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8" name="Rectangle 7">
              <a:extLst>
                <a:ext uri="{FF2B5EF4-FFF2-40B4-BE49-F238E27FC236}">
                  <a16:creationId xmlns:a16="http://schemas.microsoft.com/office/drawing/2014/main" id="{88284FFD-1FBD-484A-94D6-3BF0E9164477}"/>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spTree>
    <p:extLst>
      <p:ext uri="{BB962C8B-B14F-4D97-AF65-F5344CB8AC3E}">
        <p14:creationId xmlns:p14="http://schemas.microsoft.com/office/powerpoint/2010/main" val="1105008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787091-7430-48E2-A263-D592A20EF329}"/>
              </a:ext>
            </a:extLst>
          </p:cNvPr>
          <p:cNvGrpSpPr/>
          <p:nvPr userDrawn="1"/>
        </p:nvGrpSpPr>
        <p:grpSpPr>
          <a:xfrm>
            <a:off x="0" y="3898232"/>
            <a:ext cx="12192000" cy="1467852"/>
            <a:chOff x="4379494" y="697832"/>
            <a:chExt cx="2586787" cy="168442"/>
          </a:xfrm>
        </p:grpSpPr>
        <p:sp>
          <p:nvSpPr>
            <p:cNvPr id="4" name="Rectangle 3">
              <a:extLst>
                <a:ext uri="{FF2B5EF4-FFF2-40B4-BE49-F238E27FC236}">
                  <a16:creationId xmlns:a16="http://schemas.microsoft.com/office/drawing/2014/main" id="{89D5B5E3-8451-44E0-A2F2-73F627495F6A}"/>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5" name="Rectangle 4">
              <a:extLst>
                <a:ext uri="{FF2B5EF4-FFF2-40B4-BE49-F238E27FC236}">
                  <a16:creationId xmlns:a16="http://schemas.microsoft.com/office/drawing/2014/main" id="{7E53FCF4-CFA5-4439-85D7-60C093B7B6F6}"/>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6" name="Rectangle 5">
              <a:extLst>
                <a:ext uri="{FF2B5EF4-FFF2-40B4-BE49-F238E27FC236}">
                  <a16:creationId xmlns:a16="http://schemas.microsoft.com/office/drawing/2014/main" id="{BD14D7CB-A7CE-45EA-BFC0-4EA43BD9D79D}"/>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7" name="Rectangle 6">
              <a:extLst>
                <a:ext uri="{FF2B5EF4-FFF2-40B4-BE49-F238E27FC236}">
                  <a16:creationId xmlns:a16="http://schemas.microsoft.com/office/drawing/2014/main" id="{C3A2D13A-D090-408D-87D5-CF70F6373DDE}"/>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8" name="Rectangle 7">
              <a:extLst>
                <a:ext uri="{FF2B5EF4-FFF2-40B4-BE49-F238E27FC236}">
                  <a16:creationId xmlns:a16="http://schemas.microsoft.com/office/drawing/2014/main" id="{88284FFD-1FBD-484A-94D6-3BF0E9164477}"/>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spTree>
    <p:extLst>
      <p:ext uri="{BB962C8B-B14F-4D97-AF65-F5344CB8AC3E}">
        <p14:creationId xmlns:p14="http://schemas.microsoft.com/office/powerpoint/2010/main" val="3466104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EFA657B-1B4D-4D7C-8C54-92112E1E1EBC}" type="datetimeFigureOut">
              <a:rPr lang="es-ES" smtClean="0"/>
              <a:t>02/11/2020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49D20A-47DA-488C-B35E-BB7B794E61CB}" type="slidenum">
              <a:rPr lang="es-ES" smtClean="0"/>
              <a:t>‹Nº›</a:t>
            </a:fld>
            <a:endParaRPr lang="es-ES"/>
          </a:p>
        </p:txBody>
      </p:sp>
    </p:spTree>
    <p:extLst>
      <p:ext uri="{BB962C8B-B14F-4D97-AF65-F5344CB8AC3E}">
        <p14:creationId xmlns:p14="http://schemas.microsoft.com/office/powerpoint/2010/main" val="76254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A657B-1B4D-4D7C-8C54-92112E1E1EBC}" type="datetimeFigureOut">
              <a:rPr lang="es-ES" smtClean="0"/>
              <a:t>02/11/2020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49D20A-47DA-488C-B35E-BB7B794E61CB}" type="slidenum">
              <a:rPr lang="es-ES" smtClean="0"/>
              <a:t>‹Nº›</a:t>
            </a:fld>
            <a:endParaRPr lang="es-ES"/>
          </a:p>
        </p:txBody>
      </p:sp>
    </p:spTree>
    <p:extLst>
      <p:ext uri="{BB962C8B-B14F-4D97-AF65-F5344CB8AC3E}">
        <p14:creationId xmlns:p14="http://schemas.microsoft.com/office/powerpoint/2010/main" val="84322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90555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579629"/>
      </p:ext>
    </p:extLst>
  </p:cSld>
  <p:clrMap bg1="lt1" tx1="dk1" bg2="lt2" tx2="dk2" accent1="accent1" accent2="accent2" accent3="accent3" accent4="accent4" accent5="accent5" accent6="accent6" hlink="hlink" folHlink="folHlink"/>
  <p:sldLayoutIdLst>
    <p:sldLayoutId id="2147483662" r:id="rId1"/>
    <p:sldLayoutId id="2147483767" r:id="rId2"/>
    <p:sldLayoutId id="2147483768" r:id="rId3"/>
    <p:sldLayoutId id="2147483766" r:id="rId4"/>
    <p:sldLayoutId id="2147483799" r:id="rId5"/>
    <p:sldLayoutId id="2147483812" r:id="rId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46573668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39.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42.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0FE13D6-79FF-4432-B185-8251EA272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11" y="5572627"/>
            <a:ext cx="3430538" cy="10977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n 5" descr="image006">
            <a:extLst>
              <a:ext uri="{FF2B5EF4-FFF2-40B4-BE49-F238E27FC236}">
                <a16:creationId xmlns:a16="http://schemas.microsoft.com/office/drawing/2014/main" id="{E8D0EAE2-892E-47C1-B6DD-AA0AB8A43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050" y="5572627"/>
            <a:ext cx="2368247" cy="103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B88FF343-17C2-45E6-BF5B-C606D1B78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9" y="5443567"/>
            <a:ext cx="1619251" cy="122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0EE6D231-C991-470F-AC14-DD857A5FA490}"/>
              </a:ext>
            </a:extLst>
          </p:cNvPr>
          <p:cNvSpPr txBox="1"/>
          <p:nvPr/>
        </p:nvSpPr>
        <p:spPr>
          <a:xfrm>
            <a:off x="92279" y="843677"/>
            <a:ext cx="9346769" cy="2585323"/>
          </a:xfrm>
          <a:prstGeom prst="rect">
            <a:avLst/>
          </a:prstGeom>
          <a:noFill/>
        </p:spPr>
        <p:txBody>
          <a:bodyPr wrap="square">
            <a:spAutoFit/>
          </a:bodyPr>
          <a:lstStyle/>
          <a:p>
            <a:pPr algn="ctr">
              <a:defRPr/>
            </a:pPr>
            <a:r>
              <a:rPr lang="es-ES" sz="5400" dirty="0">
                <a:solidFill>
                  <a:schemeClr val="accent1">
                    <a:lumMod val="50000"/>
                  </a:schemeClr>
                </a:solidFill>
                <a:latin typeface="Arial" panose="020B0604020202020204" pitchFamily="34" charset="0"/>
                <a:cs typeface="Arial" panose="020B0604020202020204" pitchFamily="34" charset="0"/>
              </a:rPr>
              <a:t>Guía básica de pruebas en el SDJ para las Administraciones Regionales</a:t>
            </a:r>
          </a:p>
        </p:txBody>
      </p:sp>
      <p:sp>
        <p:nvSpPr>
          <p:cNvPr id="9" name="CuadroTexto 8">
            <a:extLst>
              <a:ext uri="{FF2B5EF4-FFF2-40B4-BE49-F238E27FC236}">
                <a16:creationId xmlns:a16="http://schemas.microsoft.com/office/drawing/2014/main" id="{09A50293-B09B-4A86-B546-33585BBC2BB6}"/>
              </a:ext>
            </a:extLst>
          </p:cNvPr>
          <p:cNvSpPr txBox="1"/>
          <p:nvPr/>
        </p:nvSpPr>
        <p:spPr>
          <a:xfrm>
            <a:off x="5102603" y="3922718"/>
            <a:ext cx="6161714" cy="954107"/>
          </a:xfrm>
          <a:prstGeom prst="rect">
            <a:avLst/>
          </a:prstGeom>
          <a:noFill/>
        </p:spPr>
        <p:txBody>
          <a:bodyPr wrap="square">
            <a:spAutoFit/>
          </a:bodyPr>
          <a:lstStyle/>
          <a:p>
            <a:pPr algn="ctr">
              <a:defRPr/>
            </a:pPr>
            <a:r>
              <a:rPr lang="es-ES" sz="2800" dirty="0">
                <a:solidFill>
                  <a:schemeClr val="accent1">
                    <a:lumMod val="50000"/>
                  </a:schemeClr>
                </a:solidFill>
                <a:latin typeface="Arial" panose="020B0604020202020204" pitchFamily="34" charset="0"/>
                <a:cs typeface="Arial" panose="020B0604020202020204" pitchFamily="34" charset="0"/>
              </a:rPr>
              <a:t>Realizadas por:</a:t>
            </a:r>
          </a:p>
          <a:p>
            <a:pPr algn="ctr">
              <a:defRPr/>
            </a:pPr>
            <a:r>
              <a:rPr lang="es-ES" sz="2800" dirty="0">
                <a:solidFill>
                  <a:schemeClr val="accent1">
                    <a:lumMod val="50000"/>
                  </a:schemeClr>
                </a:solidFill>
                <a:latin typeface="Arial" panose="020B0604020202020204" pitchFamily="34" charset="0"/>
                <a:cs typeface="Arial" panose="020B0604020202020204" pitchFamily="34" charset="0"/>
              </a:rPr>
              <a:t> Auditoría Judicial</a:t>
            </a:r>
          </a:p>
        </p:txBody>
      </p:sp>
    </p:spTree>
    <p:extLst>
      <p:ext uri="{BB962C8B-B14F-4D97-AF65-F5344CB8AC3E}">
        <p14:creationId xmlns:p14="http://schemas.microsoft.com/office/powerpoint/2010/main" val="263703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a:extLst>
              <a:ext uri="{FF2B5EF4-FFF2-40B4-BE49-F238E27FC236}">
                <a16:creationId xmlns:a16="http://schemas.microsoft.com/office/drawing/2014/main" id="{62FECB8D-C0DB-49D9-9303-0EBCAE6D1BB0}"/>
              </a:ext>
            </a:extLst>
          </p:cNvPr>
          <p:cNvSpPr>
            <a:spLocks noGrp="1" noChangeArrowheads="1"/>
          </p:cNvSpPr>
          <p:nvPr>
            <p:ph type="ctrTitle"/>
          </p:nvPr>
        </p:nvSpPr>
        <p:spPr>
          <a:xfrm>
            <a:off x="677864" y="392114"/>
            <a:ext cx="6946900" cy="930275"/>
          </a:xfrm>
        </p:spPr>
        <p:txBody>
          <a:bodyPr/>
          <a:lstStyle/>
          <a:p>
            <a:pPr algn="ctr"/>
            <a:r>
              <a:rPr lang="es-CR" altLang="es-CR" sz="2800" dirty="0"/>
              <a:t>Pasos para exportar a Excel</a:t>
            </a:r>
          </a:p>
        </p:txBody>
      </p:sp>
      <p:sp>
        <p:nvSpPr>
          <p:cNvPr id="15363" name="CuadroTexto 2">
            <a:extLst>
              <a:ext uri="{FF2B5EF4-FFF2-40B4-BE49-F238E27FC236}">
                <a16:creationId xmlns:a16="http://schemas.microsoft.com/office/drawing/2014/main" id="{C2903787-1E01-41AD-9250-02C69466257D}"/>
              </a:ext>
            </a:extLst>
          </p:cNvPr>
          <p:cNvSpPr txBox="1">
            <a:spLocks noChangeArrowheads="1"/>
          </p:cNvSpPr>
          <p:nvPr/>
        </p:nvSpPr>
        <p:spPr bwMode="auto">
          <a:xfrm>
            <a:off x="1550727" y="1845468"/>
            <a:ext cx="5976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s-CR" altLang="es-CR" dirty="0"/>
              <a:t>Pantalla principal, seleccionar el ícono “Impresora”</a:t>
            </a:r>
          </a:p>
          <a:p>
            <a:endParaRPr lang="es-CR" altLang="es-CR" dirty="0"/>
          </a:p>
          <a:p>
            <a:endParaRPr lang="es-CR" altLang="es-CR" dirty="0"/>
          </a:p>
        </p:txBody>
      </p:sp>
      <p:pic>
        <p:nvPicPr>
          <p:cNvPr id="15364" name="Imagen 3">
            <a:extLst>
              <a:ext uri="{FF2B5EF4-FFF2-40B4-BE49-F238E27FC236}">
                <a16:creationId xmlns:a16="http://schemas.microsoft.com/office/drawing/2014/main" id="{23FDA27F-FEBB-4CA0-B86B-F0C6A32013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2490" y="2769393"/>
            <a:ext cx="5846762"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169FAD0D-0A6C-4303-BBF7-F0EBD9107C14}"/>
              </a:ext>
            </a:extLst>
          </p:cNvPr>
          <p:cNvSpPr>
            <a:spLocks noGrp="1" noChangeArrowheads="1"/>
          </p:cNvSpPr>
          <p:nvPr>
            <p:ph idx="1"/>
          </p:nvPr>
        </p:nvSpPr>
        <p:spPr>
          <a:xfrm>
            <a:off x="698458" y="1614487"/>
            <a:ext cx="8035925" cy="3629025"/>
          </a:xfrm>
        </p:spPr>
        <p:txBody>
          <a:bodyPr>
            <a:normAutofit/>
          </a:bodyPr>
          <a:lstStyle/>
          <a:p>
            <a:pPr algn="just" eaLnBrk="1" hangingPunct="1"/>
            <a:r>
              <a:rPr lang="es-ES" altLang="es-CR" sz="2400" dirty="0"/>
              <a:t>Para efectos de control, primeramente se debe generar un solo reporte a una fecha establecida y luego  verificar que este se mantenga actualizado con los nuevos depósitos que ingresan diariamente y de acuerdo al estudio efectuado, no pueden ser girados de manera inmediata.</a:t>
            </a:r>
          </a:p>
        </p:txBody>
      </p:sp>
    </p:spTree>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72C94ED-E7AF-42F1-A873-31446BECCE33}"/>
              </a:ext>
            </a:extLst>
          </p:cNvPr>
          <p:cNvSpPr>
            <a:spLocks noGrp="1" noChangeArrowheads="1"/>
          </p:cNvSpPr>
          <p:nvPr>
            <p:ph type="title"/>
          </p:nvPr>
        </p:nvSpPr>
        <p:spPr>
          <a:xfrm>
            <a:off x="786920" y="600075"/>
            <a:ext cx="7704137" cy="1100138"/>
          </a:xfrm>
        </p:spPr>
        <p:txBody>
          <a:bodyPr>
            <a:normAutofit fontScale="90000"/>
          </a:bodyPr>
          <a:lstStyle/>
          <a:p>
            <a:pPr eaLnBrk="1" hangingPunct="1"/>
            <a:r>
              <a:rPr lang="es-ES" altLang="es-CR" sz="2800" b="1" dirty="0"/>
              <a:t>Prueba N° 2: Estado Lógico de los expedientes en el SDJ respecto del Sistema de Gestión</a:t>
            </a:r>
          </a:p>
        </p:txBody>
      </p:sp>
      <p:sp>
        <p:nvSpPr>
          <p:cNvPr id="17411" name="Rectangle 3">
            <a:extLst>
              <a:ext uri="{FF2B5EF4-FFF2-40B4-BE49-F238E27FC236}">
                <a16:creationId xmlns:a16="http://schemas.microsoft.com/office/drawing/2014/main" id="{0288735D-6175-43F5-A305-B33ACD282836}"/>
              </a:ext>
            </a:extLst>
          </p:cNvPr>
          <p:cNvSpPr>
            <a:spLocks noGrp="1" noChangeArrowheads="1"/>
          </p:cNvSpPr>
          <p:nvPr>
            <p:ph idx="1"/>
          </p:nvPr>
        </p:nvSpPr>
        <p:spPr>
          <a:xfrm>
            <a:off x="786920" y="1943494"/>
            <a:ext cx="8229600" cy="3529012"/>
          </a:xfrm>
        </p:spPr>
        <p:txBody>
          <a:bodyPr/>
          <a:lstStyle/>
          <a:p>
            <a:pPr marL="609600" indent="-609600">
              <a:lnSpc>
                <a:spcPct val="80000"/>
              </a:lnSpc>
              <a:buNone/>
            </a:pPr>
            <a:r>
              <a:rPr lang="es-CR" altLang="es-CR" sz="2000" dirty="0"/>
              <a:t>	</a:t>
            </a:r>
          </a:p>
          <a:p>
            <a:pPr marL="609600" indent="-609600" algn="just">
              <a:buNone/>
            </a:pPr>
            <a:r>
              <a:rPr lang="es-CR" altLang="es-CR" sz="2200" dirty="0"/>
              <a:t>	</a:t>
            </a:r>
            <a:r>
              <a:rPr lang="es-CR" altLang="es-CR" dirty="0"/>
              <a:t>El objetivo de esta prueba es determinar si dentro de la base de datos del SDJ se encuentran expedientes activos de causas judiciales que en el Sistema de Gestión están procesalmente finalizados, en cuyo caso el despacho debe proceder a:</a:t>
            </a:r>
          </a:p>
          <a:p>
            <a:pPr marL="609600" indent="-609600" algn="just">
              <a:buFontTx/>
              <a:buAutoNum type="alphaLcParenR"/>
            </a:pPr>
            <a:r>
              <a:rPr lang="es-CR" altLang="es-CR" dirty="0"/>
              <a:t>Desactivarlo en el SDJ si en algún momento ingresó dinero</a:t>
            </a:r>
          </a:p>
          <a:p>
            <a:pPr marL="609600" indent="-609600" algn="just">
              <a:buFontTx/>
              <a:buAutoNum type="alphaLcParenR"/>
            </a:pPr>
            <a:r>
              <a:rPr lang="es-CR" altLang="es-CR" dirty="0"/>
              <a:t>Eliminarlo en el SDJ en el caso de que no se hubiera recibido dinero durante todo el proceso.</a:t>
            </a:r>
            <a:endParaRPr lang="es-ES" altLang="es-CR" dirty="0"/>
          </a:p>
          <a:p>
            <a:pPr marL="609600" indent="-609600">
              <a:lnSpc>
                <a:spcPct val="80000"/>
              </a:lnSpc>
            </a:pPr>
            <a:endParaRPr lang="es-ES" altLang="es-CR" sz="2200" dirty="0"/>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AA58A26-DB95-4DCA-9642-A80349BEA7A6}"/>
              </a:ext>
            </a:extLst>
          </p:cNvPr>
          <p:cNvSpPr>
            <a:spLocks noGrp="1" noChangeArrowheads="1"/>
          </p:cNvSpPr>
          <p:nvPr>
            <p:ph type="title"/>
          </p:nvPr>
        </p:nvSpPr>
        <p:spPr>
          <a:xfrm>
            <a:off x="992144" y="807485"/>
            <a:ext cx="7704138" cy="1223962"/>
          </a:xfrm>
        </p:spPr>
        <p:txBody>
          <a:bodyPr>
            <a:normAutofit fontScale="90000"/>
          </a:bodyPr>
          <a:lstStyle/>
          <a:p>
            <a:pPr eaLnBrk="1" hangingPunct="1"/>
            <a:r>
              <a:rPr lang="es-CR" altLang="es-CR" sz="2800" b="1" dirty="0"/>
              <a:t>Procedimiento a seguir para determinar la congruencia del estado lógico de los expedientes en ambos sistemas</a:t>
            </a:r>
            <a:endParaRPr lang="es-ES" altLang="es-CR" sz="2800" b="1" dirty="0"/>
          </a:p>
        </p:txBody>
      </p:sp>
      <p:sp>
        <p:nvSpPr>
          <p:cNvPr id="15363" name="Rectangle 3">
            <a:extLst>
              <a:ext uri="{FF2B5EF4-FFF2-40B4-BE49-F238E27FC236}">
                <a16:creationId xmlns:a16="http://schemas.microsoft.com/office/drawing/2014/main" id="{C0297575-AF0D-49F1-9933-D05F77FD6FB0}"/>
              </a:ext>
            </a:extLst>
          </p:cNvPr>
          <p:cNvSpPr>
            <a:spLocks noGrp="1" noChangeArrowheads="1"/>
          </p:cNvSpPr>
          <p:nvPr>
            <p:ph idx="1"/>
          </p:nvPr>
        </p:nvSpPr>
        <p:spPr>
          <a:xfrm>
            <a:off x="910031" y="2559953"/>
            <a:ext cx="8002588" cy="3671888"/>
          </a:xfrm>
        </p:spPr>
        <p:txBody>
          <a:bodyPr/>
          <a:lstStyle/>
          <a:p>
            <a:pPr algn="just" eaLnBrk="1" hangingPunct="1">
              <a:buFont typeface="Wingdings" panose="05000000000000000000" pitchFamily="2" charset="2"/>
              <a:buChar char="Ø"/>
            </a:pPr>
            <a:r>
              <a:rPr lang="es-ES" altLang="es-CR" dirty="0"/>
              <a:t>Solicitar al informático encargado  y al despacho judicial respectivo, la habilitación e ingreso al Sistema de Gestión.</a:t>
            </a:r>
          </a:p>
          <a:p>
            <a:pPr algn="just" eaLnBrk="1" hangingPunct="1">
              <a:buFont typeface="Wingdings" panose="05000000000000000000" pitchFamily="2" charset="2"/>
              <a:buChar char="Ø"/>
            </a:pPr>
            <a:r>
              <a:rPr lang="es-ES" altLang="es-CR" dirty="0"/>
              <a:t>Generar los reportes de las causas archivadas procesalmente, en el período a evaluar.</a:t>
            </a:r>
          </a:p>
          <a:p>
            <a:pPr algn="just" eaLnBrk="1" hangingPunct="1">
              <a:buFont typeface="Wingdings" panose="05000000000000000000" pitchFamily="2" charset="2"/>
              <a:buChar char="Ø"/>
            </a:pPr>
            <a:r>
              <a:rPr lang="es-ES" altLang="es-CR" dirty="0"/>
              <a:t>Extraer una muestra de los casos anteriormente citados.</a:t>
            </a:r>
          </a:p>
          <a:p>
            <a:pPr algn="just" eaLnBrk="1" hangingPunct="1">
              <a:buFont typeface="Wingdings" panose="05000000000000000000" pitchFamily="2" charset="2"/>
              <a:buChar char="Ø"/>
            </a:pPr>
            <a:r>
              <a:rPr lang="es-ES" altLang="es-CR" dirty="0"/>
              <a:t>Comparar en el SDJ si estos procesos se encuentran desactivados o eliminados.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954975-9290-4299-B92B-01C03A0789BC}"/>
              </a:ext>
            </a:extLst>
          </p:cNvPr>
          <p:cNvSpPr txBox="1"/>
          <p:nvPr/>
        </p:nvSpPr>
        <p:spPr>
          <a:xfrm>
            <a:off x="1435961" y="960599"/>
            <a:ext cx="6624637" cy="4708981"/>
          </a:xfrm>
          <a:prstGeom prst="rect">
            <a:avLst/>
          </a:prstGeom>
          <a:noFill/>
        </p:spPr>
        <p:txBody>
          <a:bodyPr>
            <a:spAutoFit/>
          </a:bodyPr>
          <a:lstStyle/>
          <a:p>
            <a:pPr algn="just">
              <a:defRPr/>
            </a:pPr>
            <a:r>
              <a:rPr lang="es-CR" sz="2000" dirty="0"/>
              <a:t>De manera complementaria se debe efectuar la siguiente prueba:</a:t>
            </a:r>
          </a:p>
          <a:p>
            <a:pPr algn="just">
              <a:defRPr/>
            </a:pPr>
            <a:endParaRPr lang="es-CR" sz="2000" dirty="0"/>
          </a:p>
          <a:p>
            <a:pPr algn="just">
              <a:defRPr/>
            </a:pPr>
            <a:endParaRPr lang="es-CR" sz="2000" dirty="0"/>
          </a:p>
          <a:p>
            <a:pPr marL="457200" indent="-457200" algn="just">
              <a:buFont typeface="Wingdings" panose="05000000000000000000" pitchFamily="2" charset="2"/>
              <a:buChar char="Ø"/>
              <a:defRPr/>
            </a:pPr>
            <a:r>
              <a:rPr lang="es-CR" sz="2000" dirty="0"/>
              <a:t>Generar el reporte de expedientes activos del SDJ.</a:t>
            </a:r>
          </a:p>
          <a:p>
            <a:pPr marL="457200" indent="-457200" algn="just">
              <a:buFont typeface="Wingdings" panose="05000000000000000000" pitchFamily="2" charset="2"/>
              <a:buChar char="Ø"/>
              <a:defRPr/>
            </a:pPr>
            <a:endParaRPr lang="es-CR" sz="2000" dirty="0"/>
          </a:p>
          <a:p>
            <a:pPr marL="457200" indent="-457200" algn="just">
              <a:buFont typeface="Wingdings" panose="05000000000000000000" pitchFamily="2" charset="2"/>
              <a:buChar char="Ø"/>
              <a:defRPr/>
            </a:pPr>
            <a:r>
              <a:rPr lang="es-CR" sz="2000" dirty="0"/>
              <a:t>Seleccionar una muestra y comparar su estado con el Sistema de Gestión.</a:t>
            </a:r>
          </a:p>
          <a:p>
            <a:pPr marL="457200" indent="-457200" algn="just">
              <a:buFont typeface="Wingdings" panose="05000000000000000000" pitchFamily="2" charset="2"/>
              <a:buChar char="Ø"/>
              <a:defRPr/>
            </a:pPr>
            <a:endParaRPr lang="es-CR" sz="2000" dirty="0"/>
          </a:p>
          <a:p>
            <a:pPr marL="457200" indent="-457200" algn="just">
              <a:buFont typeface="Wingdings" panose="05000000000000000000" pitchFamily="2" charset="2"/>
              <a:buChar char="Ø"/>
              <a:defRPr/>
            </a:pPr>
            <a:r>
              <a:rPr lang="es-CR" sz="2000" dirty="0"/>
              <a:t>Comunicar a quien corresponda proceder a desactivar o eliminar los expedientes en el SDJ que se encuentren terminados o archivados procesalmente en el Sistema de Gestión.</a:t>
            </a:r>
          </a:p>
          <a:p>
            <a:pPr>
              <a:defRPr/>
            </a:pPr>
            <a:endParaRPr lang="es-CR" sz="2000" dirty="0"/>
          </a:p>
          <a:p>
            <a:pPr>
              <a:defRPr/>
            </a:pPr>
            <a:endParaRPr lang="es-CR" sz="2000" dirty="0"/>
          </a:p>
        </p:txBody>
      </p:sp>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uadroTexto 1">
            <a:extLst>
              <a:ext uri="{FF2B5EF4-FFF2-40B4-BE49-F238E27FC236}">
                <a16:creationId xmlns:a16="http://schemas.microsoft.com/office/drawing/2014/main" id="{02030289-72F1-49DC-8904-50EF358A46E5}"/>
              </a:ext>
            </a:extLst>
          </p:cNvPr>
          <p:cNvSpPr txBox="1">
            <a:spLocks noChangeArrowheads="1"/>
          </p:cNvSpPr>
          <p:nvPr/>
        </p:nvSpPr>
        <p:spPr bwMode="auto">
          <a:xfrm>
            <a:off x="1037614" y="683499"/>
            <a:ext cx="7129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Pasos a seguir para realizar la prueba de estado lógico de los expedientes</a:t>
            </a:r>
          </a:p>
        </p:txBody>
      </p:sp>
      <p:sp>
        <p:nvSpPr>
          <p:cNvPr id="20483" name="CuadroTexto 2">
            <a:extLst>
              <a:ext uri="{FF2B5EF4-FFF2-40B4-BE49-F238E27FC236}">
                <a16:creationId xmlns:a16="http://schemas.microsoft.com/office/drawing/2014/main" id="{F0B09D0B-D871-4259-8F4E-AA5097A47967}"/>
              </a:ext>
            </a:extLst>
          </p:cNvPr>
          <p:cNvSpPr txBox="1">
            <a:spLocks noChangeArrowheads="1"/>
          </p:cNvSpPr>
          <p:nvPr/>
        </p:nvSpPr>
        <p:spPr bwMode="auto">
          <a:xfrm>
            <a:off x="1492207" y="2368492"/>
            <a:ext cx="69834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buFont typeface="Arial" panose="020B0604020202020204" pitchFamily="34" charset="0"/>
              <a:buChar char="•"/>
            </a:pPr>
            <a:r>
              <a:rPr lang="es-CR" altLang="es-CR" sz="2400" dirty="0"/>
              <a:t>Consulta</a:t>
            </a:r>
          </a:p>
          <a:p>
            <a:pPr>
              <a:buFont typeface="Arial" panose="020B0604020202020204" pitchFamily="34" charset="0"/>
              <a:buChar char="•"/>
            </a:pPr>
            <a:r>
              <a:rPr lang="es-CR" altLang="es-CR" sz="2400" dirty="0"/>
              <a:t>General</a:t>
            </a:r>
          </a:p>
          <a:p>
            <a:pPr>
              <a:buFont typeface="Arial" panose="020B0604020202020204" pitchFamily="34" charset="0"/>
              <a:buChar char="•"/>
            </a:pPr>
            <a:r>
              <a:rPr lang="es-CR" altLang="es-CR" sz="2400" dirty="0"/>
              <a:t>Expedientes</a:t>
            </a:r>
          </a:p>
          <a:p>
            <a:pPr>
              <a:buFont typeface="Arial" panose="020B0604020202020204" pitchFamily="34" charset="0"/>
              <a:buChar char="•"/>
            </a:pPr>
            <a:r>
              <a:rPr lang="es-CR" altLang="es-CR" sz="2400" dirty="0"/>
              <a:t>Estado lógico “Activo”</a:t>
            </a:r>
          </a:p>
          <a:p>
            <a:pPr>
              <a:buFont typeface="Arial" panose="020B0604020202020204" pitchFamily="34" charset="0"/>
              <a:buChar char="•"/>
            </a:pPr>
            <a:r>
              <a:rPr lang="es-CR" altLang="es-CR" sz="2400" dirty="0" err="1"/>
              <a:t>Enter</a:t>
            </a:r>
            <a:endParaRPr lang="es-CR" altLang="es-CR" sz="2400" dirty="0"/>
          </a:p>
          <a:p>
            <a:pPr>
              <a:buFont typeface="Arial" panose="020B0604020202020204" pitchFamily="34" charset="0"/>
              <a:buChar char="•"/>
            </a:pPr>
            <a:r>
              <a:rPr lang="es-CR" altLang="es-CR" sz="2400" dirty="0"/>
              <a:t>Generar reporte en Excel y seleccionar muestra para revisión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1">
            <a:extLst>
              <a:ext uri="{FF2B5EF4-FFF2-40B4-BE49-F238E27FC236}">
                <a16:creationId xmlns:a16="http://schemas.microsoft.com/office/drawing/2014/main" id="{DD1D2828-BA55-4742-8029-93ACAED79DF4}"/>
              </a:ext>
            </a:extLst>
          </p:cNvPr>
          <p:cNvSpPr txBox="1">
            <a:spLocks noChangeArrowheads="1"/>
          </p:cNvSpPr>
          <p:nvPr/>
        </p:nvSpPr>
        <p:spPr bwMode="auto">
          <a:xfrm>
            <a:off x="1127418" y="416495"/>
            <a:ext cx="669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Procedimiento para realizar la prueba</a:t>
            </a:r>
          </a:p>
        </p:txBody>
      </p:sp>
      <p:sp>
        <p:nvSpPr>
          <p:cNvPr id="21507" name="CuadroTexto 2">
            <a:extLst>
              <a:ext uri="{FF2B5EF4-FFF2-40B4-BE49-F238E27FC236}">
                <a16:creationId xmlns:a16="http://schemas.microsoft.com/office/drawing/2014/main" id="{EAC85F9C-0730-4B66-AD8B-16AA4C3CB825}"/>
              </a:ext>
            </a:extLst>
          </p:cNvPr>
          <p:cNvSpPr txBox="1">
            <a:spLocks noChangeArrowheads="1"/>
          </p:cNvSpPr>
          <p:nvPr/>
        </p:nvSpPr>
        <p:spPr bwMode="auto">
          <a:xfrm>
            <a:off x="654037" y="5574398"/>
            <a:ext cx="792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s-CR" altLang="es-CR" sz="2400" dirty="0"/>
              <a:t>Nota: para exportar a Excel seleccionar el ícono “impresora”</a:t>
            </a:r>
          </a:p>
        </p:txBody>
      </p:sp>
      <p:pic>
        <p:nvPicPr>
          <p:cNvPr id="21508" name="Imagen 3">
            <a:extLst>
              <a:ext uri="{FF2B5EF4-FFF2-40B4-BE49-F238E27FC236}">
                <a16:creationId xmlns:a16="http://schemas.microsoft.com/office/drawing/2014/main" id="{B94FEA44-584D-4F86-B43F-858C755349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228" y="1475925"/>
            <a:ext cx="7542213"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1">
            <a:extLst>
              <a:ext uri="{FF2B5EF4-FFF2-40B4-BE49-F238E27FC236}">
                <a16:creationId xmlns:a16="http://schemas.microsoft.com/office/drawing/2014/main" id="{B85D3A9D-46CA-4F04-8A3C-6A660E201D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865" y="1962225"/>
            <a:ext cx="745013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uadroTexto 2">
            <a:extLst>
              <a:ext uri="{FF2B5EF4-FFF2-40B4-BE49-F238E27FC236}">
                <a16:creationId xmlns:a16="http://schemas.microsoft.com/office/drawing/2014/main" id="{9F9803A1-C269-4E83-B5CA-8387DE965AD2}"/>
              </a:ext>
            </a:extLst>
          </p:cNvPr>
          <p:cNvSpPr txBox="1">
            <a:spLocks noChangeArrowheads="1"/>
          </p:cNvSpPr>
          <p:nvPr/>
        </p:nvSpPr>
        <p:spPr bwMode="auto">
          <a:xfrm>
            <a:off x="529047" y="336548"/>
            <a:ext cx="6840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Resultado de la prueba realizada sobre estado lógico de expedientes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4CE534A-02F3-4A18-A952-07D38EFABA11}"/>
              </a:ext>
            </a:extLst>
          </p:cNvPr>
          <p:cNvSpPr>
            <a:spLocks noGrp="1" noChangeArrowheads="1"/>
          </p:cNvSpPr>
          <p:nvPr>
            <p:ph type="title"/>
          </p:nvPr>
        </p:nvSpPr>
        <p:spPr>
          <a:xfrm>
            <a:off x="861547" y="404812"/>
            <a:ext cx="7704137" cy="1223962"/>
          </a:xfrm>
        </p:spPr>
        <p:txBody>
          <a:bodyPr/>
          <a:lstStyle/>
          <a:p>
            <a:pPr eaLnBrk="1" hangingPunct="1"/>
            <a:r>
              <a:rPr lang="es-ES" altLang="es-CR" sz="2800" b="1" dirty="0"/>
              <a:t>Prueba N° 3: Expedientes remitidos por incompetencia a otros despachos</a:t>
            </a:r>
          </a:p>
        </p:txBody>
      </p:sp>
      <p:sp>
        <p:nvSpPr>
          <p:cNvPr id="23555" name="Rectangle 3">
            <a:extLst>
              <a:ext uri="{FF2B5EF4-FFF2-40B4-BE49-F238E27FC236}">
                <a16:creationId xmlns:a16="http://schemas.microsoft.com/office/drawing/2014/main" id="{A04B9897-4971-444B-BB0E-A1262BCE3809}"/>
              </a:ext>
            </a:extLst>
          </p:cNvPr>
          <p:cNvSpPr>
            <a:spLocks noGrp="1" noChangeArrowheads="1"/>
          </p:cNvSpPr>
          <p:nvPr>
            <p:ph idx="1"/>
          </p:nvPr>
        </p:nvSpPr>
        <p:spPr>
          <a:xfrm>
            <a:off x="598815" y="2439930"/>
            <a:ext cx="8229600" cy="3024187"/>
          </a:xfrm>
        </p:spPr>
        <p:txBody>
          <a:bodyPr/>
          <a:lstStyle/>
          <a:p>
            <a:pPr algn="just" eaLnBrk="1" hangingPunct="1">
              <a:buFontTx/>
              <a:buNone/>
            </a:pPr>
            <a:r>
              <a:rPr lang="es-ES" altLang="es-CR" dirty="0"/>
              <a:t>     Esta prueba se realiza sobre aquellas causas judiciales que han sido remitidas a otro despacho por incompetencia, en cuyo caso el expediente en el SDJ debe también ser transferido electrónicamente al despacho a quien se le envía el proceso judicial. </a:t>
            </a:r>
          </a:p>
          <a:p>
            <a:pPr algn="just" eaLnBrk="1" hangingPunct="1">
              <a:buFontTx/>
              <a:buNone/>
            </a:pPr>
            <a:r>
              <a:rPr lang="es-ES" altLang="es-CR" dirty="0"/>
              <a:t>	Por lo tanto, el objetivo es determinar si existen expedientes activos en el SDJ de causas judiciales enviadas por incompetencia a otros despachos y solicitar a la oficina que proceda a transferirlos. </a:t>
            </a:r>
          </a:p>
          <a:p>
            <a:pPr algn="just" eaLnBrk="1" hangingPunct="1">
              <a:buFontTx/>
              <a:buNone/>
            </a:pPr>
            <a:r>
              <a:rPr lang="es-CR" altLang="es-CR" dirty="0"/>
              <a:t>    </a:t>
            </a:r>
            <a:endParaRPr lang="es-ES" altLang="es-CR" dirty="0"/>
          </a:p>
          <a:p>
            <a:pPr algn="just" eaLnBrk="1" hangingPunct="1">
              <a:buFontTx/>
              <a:buNone/>
            </a:pPr>
            <a:endParaRPr lang="es-ES" altLang="es-CR" dirty="0"/>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0DFDDB6-9E75-42BB-81D4-080C7CC451C3}"/>
              </a:ext>
            </a:extLst>
          </p:cNvPr>
          <p:cNvSpPr>
            <a:spLocks noGrp="1" noChangeArrowheads="1"/>
          </p:cNvSpPr>
          <p:nvPr>
            <p:ph type="title"/>
          </p:nvPr>
        </p:nvSpPr>
        <p:spPr>
          <a:xfrm>
            <a:off x="700043" y="358805"/>
            <a:ext cx="8229600" cy="1081088"/>
          </a:xfrm>
        </p:spPr>
        <p:txBody>
          <a:bodyPr>
            <a:normAutofit fontScale="90000"/>
          </a:bodyPr>
          <a:lstStyle/>
          <a:p>
            <a:pPr eaLnBrk="1" hangingPunct="1"/>
            <a:r>
              <a:rPr lang="es-CR" altLang="es-CR" sz="2800" b="1" dirty="0"/>
              <a:t>Procedimiento a seguir en el SDJ para detectar expedientes trasladados por incompetencia que se mantienen activos en el SDJ</a:t>
            </a:r>
            <a:endParaRPr lang="es-ES" altLang="es-CR" sz="2800" b="1" dirty="0"/>
          </a:p>
        </p:txBody>
      </p:sp>
      <p:sp>
        <p:nvSpPr>
          <p:cNvPr id="18435" name="Rectangle 3">
            <a:extLst>
              <a:ext uri="{FF2B5EF4-FFF2-40B4-BE49-F238E27FC236}">
                <a16:creationId xmlns:a16="http://schemas.microsoft.com/office/drawing/2014/main" id="{4520E8E5-A97C-44E7-83D7-0F9450D3C21A}"/>
              </a:ext>
            </a:extLst>
          </p:cNvPr>
          <p:cNvSpPr>
            <a:spLocks noGrp="1" noChangeArrowheads="1"/>
          </p:cNvSpPr>
          <p:nvPr>
            <p:ph idx="1"/>
          </p:nvPr>
        </p:nvSpPr>
        <p:spPr>
          <a:xfrm>
            <a:off x="809102" y="1127286"/>
            <a:ext cx="7859713" cy="4468812"/>
          </a:xfrm>
        </p:spPr>
        <p:txBody>
          <a:bodyPr rtlCol="0">
            <a:noAutofit/>
          </a:bodyPr>
          <a:lstStyle/>
          <a:p>
            <a:pPr marL="609600" indent="-609600" algn="just">
              <a:lnSpc>
                <a:spcPct val="80000"/>
              </a:lnSpc>
              <a:buClr>
                <a:schemeClr val="accent1">
                  <a:lumMod val="75000"/>
                </a:schemeClr>
              </a:buClr>
              <a:buNone/>
              <a:defRPr/>
            </a:pPr>
            <a:r>
              <a:rPr lang="es-ES" altLang="es-CR" sz="2000" dirty="0"/>
              <a:t>	</a:t>
            </a:r>
          </a:p>
          <a:p>
            <a:pPr marL="609600" indent="-609600">
              <a:lnSpc>
                <a:spcPct val="80000"/>
              </a:lnSpc>
              <a:buClr>
                <a:schemeClr val="accent1">
                  <a:lumMod val="75000"/>
                </a:schemeClr>
              </a:buClr>
              <a:buNone/>
              <a:defRPr/>
            </a:pPr>
            <a:endParaRPr lang="es-ES" altLang="es-CR" sz="2000" dirty="0"/>
          </a:p>
          <a:p>
            <a:pPr algn="just" eaLnBrk="1" fontAlgn="auto" hangingPunct="1">
              <a:lnSpc>
                <a:spcPct val="120000"/>
              </a:lnSpc>
              <a:buClr>
                <a:schemeClr val="accent1">
                  <a:lumMod val="75000"/>
                </a:schemeClr>
              </a:buClr>
              <a:defRPr/>
            </a:pPr>
            <a:r>
              <a:rPr lang="es-ES" altLang="es-CR" sz="2000" dirty="0"/>
              <a:t>Extraer del Sistema de Gestión, los expedientes remitidos por incompetencia, en el período a evaluar.</a:t>
            </a:r>
          </a:p>
          <a:p>
            <a:pPr algn="just" eaLnBrk="1" fontAlgn="auto" hangingPunct="1">
              <a:lnSpc>
                <a:spcPct val="120000"/>
              </a:lnSpc>
              <a:buClr>
                <a:schemeClr val="accent1">
                  <a:lumMod val="75000"/>
                </a:schemeClr>
              </a:buClr>
              <a:defRPr/>
            </a:pPr>
            <a:r>
              <a:rPr lang="es-ES" altLang="es-CR" sz="2000" dirty="0"/>
              <a:t>Consultar si los expedientes anteriormente determinados se registran en el Sistema de Depósitos Judiciales.</a:t>
            </a:r>
          </a:p>
          <a:p>
            <a:pPr marL="609600" indent="-609600" algn="just">
              <a:lnSpc>
                <a:spcPct val="120000"/>
              </a:lnSpc>
              <a:buClr>
                <a:schemeClr val="accent1">
                  <a:lumMod val="75000"/>
                </a:schemeClr>
              </a:buClr>
              <a:buNone/>
              <a:defRPr/>
            </a:pPr>
            <a:r>
              <a:rPr lang="es-ES" altLang="es-CR" sz="2000" dirty="0"/>
              <a:t>Posibles tres opciones: </a:t>
            </a:r>
          </a:p>
          <a:p>
            <a:pPr marL="609600" indent="-609600" algn="just">
              <a:lnSpc>
                <a:spcPct val="120000"/>
              </a:lnSpc>
              <a:buClr>
                <a:schemeClr val="accent1">
                  <a:lumMod val="75000"/>
                </a:schemeClr>
              </a:buClr>
              <a:buFontTx/>
              <a:buAutoNum type="arabicParenR"/>
              <a:defRPr/>
            </a:pPr>
            <a:r>
              <a:rPr lang="es-ES" altLang="es-CR" sz="2000" dirty="0"/>
              <a:t>El expediente se encuentra en otra oficina</a:t>
            </a:r>
          </a:p>
          <a:p>
            <a:pPr marL="609600" indent="-609600" algn="just">
              <a:lnSpc>
                <a:spcPct val="120000"/>
              </a:lnSpc>
              <a:buClr>
                <a:schemeClr val="accent1">
                  <a:lumMod val="75000"/>
                </a:schemeClr>
              </a:buClr>
              <a:buFontTx/>
              <a:buAutoNum type="arabicParenR"/>
              <a:defRPr/>
            </a:pPr>
            <a:r>
              <a:rPr lang="es-ES" altLang="es-CR" sz="2000" dirty="0"/>
              <a:t>No existe el expediente.</a:t>
            </a:r>
          </a:p>
          <a:p>
            <a:pPr marL="609600" indent="-609600" algn="just">
              <a:lnSpc>
                <a:spcPct val="120000"/>
              </a:lnSpc>
              <a:buClr>
                <a:schemeClr val="accent1">
                  <a:lumMod val="75000"/>
                </a:schemeClr>
              </a:buClr>
              <a:buFontTx/>
              <a:buAutoNum type="arabicParenR"/>
              <a:defRPr/>
            </a:pPr>
            <a:r>
              <a:rPr lang="es-CR" altLang="es-CR" sz="2000" dirty="0"/>
              <a:t>Despliega la información del expediente, en cuyo caso significa que no se realizó su traslado y se mantiene en la base de datos del SDJ de ese despacho.</a:t>
            </a:r>
            <a:endParaRPr lang="es-ES" altLang="es-CR" sz="2000" dirty="0"/>
          </a:p>
          <a:p>
            <a:pPr marL="609600" indent="-609600">
              <a:lnSpc>
                <a:spcPct val="80000"/>
              </a:lnSpc>
              <a:buClr>
                <a:schemeClr val="accent1">
                  <a:lumMod val="75000"/>
                </a:schemeClr>
              </a:buClr>
              <a:buFontTx/>
              <a:buAutoNum type="arabicParenR"/>
              <a:defRPr/>
            </a:pPr>
            <a:endParaRPr lang="es-ES" altLang="es-CR" sz="2000" dirty="0"/>
          </a:p>
          <a:p>
            <a:pPr marL="609600" indent="-609600">
              <a:lnSpc>
                <a:spcPct val="80000"/>
              </a:lnSpc>
              <a:buClr>
                <a:schemeClr val="accent1">
                  <a:lumMod val="75000"/>
                </a:schemeClr>
              </a:buClr>
              <a:buNone/>
              <a:defRPr/>
            </a:pPr>
            <a:endParaRPr lang="es-ES" altLang="es-CR" sz="20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8BB4279-714F-426F-A56C-2D52EDDFC8E1}"/>
              </a:ext>
            </a:extLst>
          </p:cNvPr>
          <p:cNvSpPr>
            <a:spLocks noGrp="1" noChangeArrowheads="1"/>
          </p:cNvSpPr>
          <p:nvPr>
            <p:ph type="title"/>
          </p:nvPr>
        </p:nvSpPr>
        <p:spPr>
          <a:xfrm>
            <a:off x="878223" y="460375"/>
            <a:ext cx="7294563" cy="823913"/>
          </a:xfrm>
        </p:spPr>
        <p:txBody>
          <a:bodyPr>
            <a:normAutofit fontScale="90000"/>
          </a:bodyPr>
          <a:lstStyle/>
          <a:p>
            <a:pPr eaLnBrk="1" hangingPunct="1"/>
            <a:r>
              <a:rPr lang="es-CR" altLang="es-CR" sz="2800" b="1" dirty="0"/>
              <a:t>Prueba N° 1: Revisión del Módulo de Depósitos con Saldo</a:t>
            </a:r>
            <a:endParaRPr lang="es-ES" altLang="es-CR" sz="2800" b="1" dirty="0"/>
          </a:p>
        </p:txBody>
      </p:sp>
      <p:sp>
        <p:nvSpPr>
          <p:cNvPr id="3075" name="Rectangle 3">
            <a:extLst>
              <a:ext uri="{FF2B5EF4-FFF2-40B4-BE49-F238E27FC236}">
                <a16:creationId xmlns:a16="http://schemas.microsoft.com/office/drawing/2014/main" id="{FFCF81BD-BB8C-4941-B580-DCDC8F2BA4B2}"/>
              </a:ext>
            </a:extLst>
          </p:cNvPr>
          <p:cNvSpPr>
            <a:spLocks noGrp="1" noChangeArrowheads="1"/>
          </p:cNvSpPr>
          <p:nvPr>
            <p:ph idx="1"/>
          </p:nvPr>
        </p:nvSpPr>
        <p:spPr>
          <a:xfrm>
            <a:off x="2301876" y="1557338"/>
            <a:ext cx="8042275" cy="4679950"/>
          </a:xfrm>
        </p:spPr>
        <p:txBody>
          <a:bodyPr/>
          <a:lstStyle/>
          <a:p>
            <a:pPr algn="just" eaLnBrk="1" hangingPunct="1">
              <a:lnSpc>
                <a:spcPct val="90000"/>
              </a:lnSpc>
              <a:buFontTx/>
              <a:buNone/>
            </a:pPr>
            <a:r>
              <a:rPr lang="es-CR" altLang="es-CR" sz="2800"/>
              <a:t>	</a:t>
            </a:r>
            <a:r>
              <a:rPr lang="es-CR" altLang="es-CR"/>
              <a:t>Esta prueba tiene el objetivo de determinar lo siguiente:</a:t>
            </a:r>
          </a:p>
          <a:p>
            <a:pPr algn="just" eaLnBrk="1" hangingPunct="1">
              <a:lnSpc>
                <a:spcPct val="90000"/>
              </a:lnSpc>
              <a:buFontTx/>
              <a:buNone/>
            </a:pPr>
            <a:r>
              <a:rPr lang="es-CR" altLang="es-CR"/>
              <a:t>1) La cantidad total de depósitos con saldo que tiene en la base de datos del SDJ un despacho judicial.</a:t>
            </a:r>
          </a:p>
          <a:p>
            <a:pPr algn="just" eaLnBrk="1" hangingPunct="1">
              <a:lnSpc>
                <a:spcPct val="90000"/>
              </a:lnSpc>
              <a:buFontTx/>
              <a:buNone/>
            </a:pPr>
            <a:r>
              <a:rPr lang="es-CR" altLang="es-CR"/>
              <a:t>2) Comprobar si la oficina efectúa el estudio que establece el reglamento del SDJ a efecto de justificar y monitorear de manera constante, aquellos  depósitos que procesalmente no se pueden girar.</a:t>
            </a:r>
          </a:p>
          <a:p>
            <a:pPr algn="just" eaLnBrk="1" hangingPunct="1">
              <a:lnSpc>
                <a:spcPct val="90000"/>
              </a:lnSpc>
              <a:buFontTx/>
              <a:buNone/>
            </a:pPr>
            <a:r>
              <a:rPr lang="es-CR" altLang="es-CR"/>
              <a:t>3) Verificar el cumplimiento de la Circular 05-2016 de la Dirección Ejecutiva.</a:t>
            </a:r>
          </a:p>
          <a:p>
            <a:pPr algn="just" eaLnBrk="1" hangingPunct="1">
              <a:lnSpc>
                <a:spcPct val="90000"/>
              </a:lnSpc>
              <a:buFontTx/>
              <a:buNone/>
            </a:pPr>
            <a:endParaRPr lang="es-CR" altLang="es-CR"/>
          </a:p>
        </p:txBody>
      </p:sp>
      <p:graphicFrame>
        <p:nvGraphicFramePr>
          <p:cNvPr id="7172" name="Objeto 2">
            <a:extLst>
              <a:ext uri="{FF2B5EF4-FFF2-40B4-BE49-F238E27FC236}">
                <a16:creationId xmlns:a16="http://schemas.microsoft.com/office/drawing/2014/main" id="{EA654946-E800-4588-B4AD-ABDEB9313B0A}"/>
              </a:ext>
            </a:extLst>
          </p:cNvPr>
          <p:cNvGraphicFramePr>
            <a:graphicFrameLocks noChangeAspect="1"/>
          </p:cNvGraphicFramePr>
          <p:nvPr>
            <p:extLst>
              <p:ext uri="{D42A27DB-BD31-4B8C-83A1-F6EECF244321}">
                <p14:modId xmlns:p14="http://schemas.microsoft.com/office/powerpoint/2010/main" val="2056308441"/>
              </p:ext>
            </p:extLst>
          </p:nvPr>
        </p:nvGraphicFramePr>
        <p:xfrm>
          <a:off x="5664200" y="5605463"/>
          <a:ext cx="914400" cy="792162"/>
        </p:xfrm>
        <a:graphic>
          <a:graphicData uri="http://schemas.openxmlformats.org/presentationml/2006/ole">
            <mc:AlternateContent xmlns:mc="http://schemas.openxmlformats.org/markup-compatibility/2006">
              <mc:Choice xmlns:v="urn:schemas-microsoft-com:vml" Requires="v">
                <p:oleObj spid="_x0000_s2054" name="Document" showAsIcon="1" r:id="rId3" imgW="914400" imgH="792480" progId="Word.Document.8">
                  <p:embed/>
                </p:oleObj>
              </mc:Choice>
              <mc:Fallback>
                <p:oleObj name="Document" showAsIcon="1" r:id="rId3" imgW="914400" imgH="792480" progId="Word.Document.8">
                  <p:embed/>
                  <p:pic>
                    <p:nvPicPr>
                      <p:cNvPr id="7172" name="Objeto 2">
                        <a:extLst>
                          <a:ext uri="{FF2B5EF4-FFF2-40B4-BE49-F238E27FC236}">
                            <a16:creationId xmlns:a16="http://schemas.microsoft.com/office/drawing/2014/main" id="{EA654946-E800-4588-B4AD-ABDEB9313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5605463"/>
                        <a:ext cx="914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adroTexto 1">
            <a:extLst>
              <a:ext uri="{FF2B5EF4-FFF2-40B4-BE49-F238E27FC236}">
                <a16:creationId xmlns:a16="http://schemas.microsoft.com/office/drawing/2014/main" id="{072FC782-0A6D-4F15-9F1F-08E27F519781}"/>
              </a:ext>
            </a:extLst>
          </p:cNvPr>
          <p:cNvSpPr txBox="1">
            <a:spLocks noChangeArrowheads="1"/>
          </p:cNvSpPr>
          <p:nvPr/>
        </p:nvSpPr>
        <p:spPr bwMode="auto">
          <a:xfrm>
            <a:off x="899108" y="551752"/>
            <a:ext cx="662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Prueba de incompetencia opción 1</a:t>
            </a:r>
          </a:p>
        </p:txBody>
      </p:sp>
      <p:pic>
        <p:nvPicPr>
          <p:cNvPr id="25603" name="Imagen 1">
            <a:extLst>
              <a:ext uri="{FF2B5EF4-FFF2-40B4-BE49-F238E27FC236}">
                <a16:creationId xmlns:a16="http://schemas.microsoft.com/office/drawing/2014/main" id="{8FD46F93-AD67-4E10-A6B1-2D52E6B162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458" y="1865312"/>
            <a:ext cx="711993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1">
            <a:extLst>
              <a:ext uri="{FF2B5EF4-FFF2-40B4-BE49-F238E27FC236}">
                <a16:creationId xmlns:a16="http://schemas.microsoft.com/office/drawing/2014/main" id="{CCECA55D-2186-464C-A71D-F6B209568A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151" y="1773238"/>
            <a:ext cx="7627938"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uadroTexto 2">
            <a:extLst>
              <a:ext uri="{FF2B5EF4-FFF2-40B4-BE49-F238E27FC236}">
                <a16:creationId xmlns:a16="http://schemas.microsoft.com/office/drawing/2014/main" id="{E4EA36CE-8338-4A3E-8487-3A7268CDCACD}"/>
              </a:ext>
            </a:extLst>
          </p:cNvPr>
          <p:cNvSpPr txBox="1">
            <a:spLocks noChangeArrowheads="1"/>
          </p:cNvSpPr>
          <p:nvPr/>
        </p:nvSpPr>
        <p:spPr bwMode="auto">
          <a:xfrm>
            <a:off x="391400" y="503268"/>
            <a:ext cx="7199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Prueba de incompetencia opción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adroTexto 1">
            <a:extLst>
              <a:ext uri="{FF2B5EF4-FFF2-40B4-BE49-F238E27FC236}">
                <a16:creationId xmlns:a16="http://schemas.microsoft.com/office/drawing/2014/main" id="{0A80F64F-0D4C-4117-863A-B905D7126F30}"/>
              </a:ext>
            </a:extLst>
          </p:cNvPr>
          <p:cNvSpPr txBox="1">
            <a:spLocks noChangeArrowheads="1"/>
          </p:cNvSpPr>
          <p:nvPr/>
        </p:nvSpPr>
        <p:spPr bwMode="auto">
          <a:xfrm>
            <a:off x="0" y="338136"/>
            <a:ext cx="7056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Prueba de incompetencia opción 3</a:t>
            </a:r>
          </a:p>
        </p:txBody>
      </p:sp>
      <p:pic>
        <p:nvPicPr>
          <p:cNvPr id="27651" name="Imagen 2">
            <a:extLst>
              <a:ext uri="{FF2B5EF4-FFF2-40B4-BE49-F238E27FC236}">
                <a16:creationId xmlns:a16="http://schemas.microsoft.com/office/drawing/2014/main" id="{28BCF3FD-4D21-4705-B5DD-68495D2AFE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331" y="1327137"/>
            <a:ext cx="7318375"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D1CF4FA-AB03-4B20-8A56-B604C313E1DF}"/>
              </a:ext>
            </a:extLst>
          </p:cNvPr>
          <p:cNvSpPr>
            <a:spLocks noGrp="1" noChangeArrowheads="1"/>
          </p:cNvSpPr>
          <p:nvPr>
            <p:ph type="title"/>
          </p:nvPr>
        </p:nvSpPr>
        <p:spPr>
          <a:xfrm>
            <a:off x="563461" y="244477"/>
            <a:ext cx="8229600" cy="823913"/>
          </a:xfrm>
        </p:spPr>
        <p:txBody>
          <a:bodyPr>
            <a:normAutofit fontScale="90000"/>
          </a:bodyPr>
          <a:lstStyle/>
          <a:p>
            <a:pPr eaLnBrk="1" hangingPunct="1"/>
            <a:r>
              <a:rPr lang="es-ES" altLang="es-CR" sz="2800" b="1" dirty="0"/>
              <a:t>Prueba N° 4: Indicador de Pago Automático en “SÍ” Para  Pensiones Alimentarias (PA) y/o Alquiler</a:t>
            </a:r>
          </a:p>
        </p:txBody>
      </p:sp>
      <p:sp>
        <p:nvSpPr>
          <p:cNvPr id="20483" name="Rectangle 3">
            <a:extLst>
              <a:ext uri="{FF2B5EF4-FFF2-40B4-BE49-F238E27FC236}">
                <a16:creationId xmlns:a16="http://schemas.microsoft.com/office/drawing/2014/main" id="{CC67FB0B-5ED0-4525-B1C1-6891B3F2CD38}"/>
              </a:ext>
            </a:extLst>
          </p:cNvPr>
          <p:cNvSpPr>
            <a:spLocks noGrp="1" noChangeArrowheads="1"/>
          </p:cNvSpPr>
          <p:nvPr>
            <p:ph idx="1"/>
          </p:nvPr>
        </p:nvSpPr>
        <p:spPr>
          <a:xfrm>
            <a:off x="650862" y="1534385"/>
            <a:ext cx="7786687" cy="4751387"/>
          </a:xfrm>
        </p:spPr>
        <p:txBody>
          <a:bodyPr/>
          <a:lstStyle/>
          <a:p>
            <a:pPr marL="0" indent="0" algn="just">
              <a:lnSpc>
                <a:spcPct val="90000"/>
              </a:lnSpc>
              <a:buNone/>
              <a:defRPr/>
            </a:pPr>
            <a:r>
              <a:rPr lang="es-ES" altLang="es-CR" dirty="0"/>
              <a:t>En materia de pensión alimentaria o alquileres el indicador de pago automático </a:t>
            </a:r>
            <a:r>
              <a:rPr lang="es-ES" altLang="es-CR" b="1" dirty="0"/>
              <a:t>debe estar en SÍ</a:t>
            </a:r>
            <a:r>
              <a:rPr lang="es-ES" altLang="es-CR" dirty="0"/>
              <a:t>; esto de acuerdo con el artículo 45 del Reglamento del SDJ .</a:t>
            </a:r>
          </a:p>
          <a:p>
            <a:pPr marL="0" indent="0" algn="just">
              <a:lnSpc>
                <a:spcPct val="90000"/>
              </a:lnSpc>
              <a:buNone/>
              <a:defRPr/>
            </a:pPr>
            <a:r>
              <a:rPr lang="es-ES" altLang="es-CR" dirty="0"/>
              <a:t>Por lo tanto, se debe verificar una muestra de los procesos que reflejen el indicador de pago automático en “NO” los cuales corresponden a causas de  pensión y/o alquiler, con la finalidad de determinar si este indicador está debidamente justificado en el campo de observaciones; de lo contrario,  comunicar las inconsistencias encontradas.</a:t>
            </a:r>
          </a:p>
          <a:p>
            <a:pPr marL="0" indent="0" algn="just">
              <a:lnSpc>
                <a:spcPct val="90000"/>
              </a:lnSpc>
              <a:buNone/>
              <a:defRPr/>
            </a:pPr>
            <a:r>
              <a:rPr lang="es-ES" altLang="es-CR" dirty="0"/>
              <a:t>Ver circular 60-2018 de la Dirección Ejecutiva “Modificación a las reglas para pago automático en pensión alimentaria”.</a:t>
            </a:r>
          </a:p>
          <a:p>
            <a:pPr marL="0" indent="0" algn="ctr">
              <a:lnSpc>
                <a:spcPct val="90000"/>
              </a:lnSpc>
              <a:buNone/>
              <a:defRPr/>
            </a:pPr>
            <a:endParaRPr lang="es-ES" altLang="es-CR" dirty="0"/>
          </a:p>
          <a:p>
            <a:pPr eaLnBrk="1" hangingPunct="1">
              <a:lnSpc>
                <a:spcPct val="90000"/>
              </a:lnSpc>
              <a:buFontTx/>
              <a:buNone/>
              <a:defRPr/>
            </a:pPr>
            <a:endParaRPr lang="es-ES" altLang="es-CR" dirty="0"/>
          </a:p>
        </p:txBody>
      </p:sp>
      <p:graphicFrame>
        <p:nvGraphicFramePr>
          <p:cNvPr id="28676" name="Objeto 1">
            <a:extLst>
              <a:ext uri="{FF2B5EF4-FFF2-40B4-BE49-F238E27FC236}">
                <a16:creationId xmlns:a16="http://schemas.microsoft.com/office/drawing/2014/main" id="{2595ED77-B7C3-4CD7-8EFB-E09115428C50}"/>
              </a:ext>
            </a:extLst>
          </p:cNvPr>
          <p:cNvGraphicFramePr>
            <a:graphicFrameLocks noChangeAspect="1"/>
          </p:cNvGraphicFramePr>
          <p:nvPr/>
        </p:nvGraphicFramePr>
        <p:xfrm>
          <a:off x="5413375" y="5573713"/>
          <a:ext cx="914400" cy="792162"/>
        </p:xfrm>
        <a:graphic>
          <a:graphicData uri="http://schemas.openxmlformats.org/presentationml/2006/ole">
            <mc:AlternateContent xmlns:mc="http://schemas.openxmlformats.org/markup-compatibility/2006">
              <mc:Choice xmlns:v="urn:schemas-microsoft-com:vml" Requires="v">
                <p:oleObj spid="_x0000_s3078" name="Document" showAsIcon="1" r:id="rId3" imgW="914400" imgH="792480" progId="Word.Document.8">
                  <p:embed/>
                </p:oleObj>
              </mc:Choice>
              <mc:Fallback>
                <p:oleObj name="Document" showAsIcon="1" r:id="rId3" imgW="914400" imgH="792480" progId="Word.Document.8">
                  <p:embed/>
                  <p:pic>
                    <p:nvPicPr>
                      <p:cNvPr id="28676" name="Objeto 1">
                        <a:extLst>
                          <a:ext uri="{FF2B5EF4-FFF2-40B4-BE49-F238E27FC236}">
                            <a16:creationId xmlns:a16="http://schemas.microsoft.com/office/drawing/2014/main" id="{2595ED77-B7C3-4CD7-8EFB-E09115428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75" y="5573713"/>
                        <a:ext cx="914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fade">
                                      <p:cBhvr>
                                        <p:cTn id="10"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98A7464-9005-49A7-81CF-E6A66B93712E}"/>
              </a:ext>
            </a:extLst>
          </p:cNvPr>
          <p:cNvSpPr>
            <a:spLocks noGrp="1" noChangeArrowheads="1"/>
          </p:cNvSpPr>
          <p:nvPr>
            <p:ph type="title"/>
          </p:nvPr>
        </p:nvSpPr>
        <p:spPr>
          <a:xfrm>
            <a:off x="723230" y="612325"/>
            <a:ext cx="7704138" cy="1241425"/>
          </a:xfrm>
        </p:spPr>
        <p:txBody>
          <a:bodyPr/>
          <a:lstStyle/>
          <a:p>
            <a:pPr eaLnBrk="1" hangingPunct="1"/>
            <a:r>
              <a:rPr lang="es-CR" altLang="es-CR" sz="2800" b="1" dirty="0"/>
              <a:t>Pasos a seguir en el SDJ para realizar prueba en el Módulo de Pago Automático en “NO”</a:t>
            </a:r>
            <a:endParaRPr lang="es-ES" altLang="es-CR" sz="2800" b="1" dirty="0"/>
          </a:p>
        </p:txBody>
      </p:sp>
      <p:sp>
        <p:nvSpPr>
          <p:cNvPr id="21507" name="Rectangle 3">
            <a:extLst>
              <a:ext uri="{FF2B5EF4-FFF2-40B4-BE49-F238E27FC236}">
                <a16:creationId xmlns:a16="http://schemas.microsoft.com/office/drawing/2014/main" id="{AE635782-86FE-4F4A-98D4-930D1C01948F}"/>
              </a:ext>
            </a:extLst>
          </p:cNvPr>
          <p:cNvSpPr>
            <a:spLocks noGrp="1" noChangeArrowheads="1"/>
          </p:cNvSpPr>
          <p:nvPr>
            <p:ph idx="1"/>
          </p:nvPr>
        </p:nvSpPr>
        <p:spPr>
          <a:xfrm>
            <a:off x="1108615" y="2268087"/>
            <a:ext cx="7931150" cy="3889375"/>
          </a:xfrm>
        </p:spPr>
        <p:txBody>
          <a:bodyPr/>
          <a:lstStyle/>
          <a:p>
            <a:pPr eaLnBrk="1" hangingPunct="1"/>
            <a:r>
              <a:rPr lang="es-ES" altLang="es-CR" dirty="0"/>
              <a:t>   Consulta</a:t>
            </a:r>
          </a:p>
          <a:p>
            <a:pPr eaLnBrk="1" hangingPunct="1"/>
            <a:r>
              <a:rPr lang="es-ES" altLang="es-CR" dirty="0"/>
              <a:t>   General </a:t>
            </a:r>
          </a:p>
          <a:p>
            <a:pPr eaLnBrk="1" hangingPunct="1"/>
            <a:r>
              <a:rPr lang="es-ES" altLang="es-CR" dirty="0"/>
              <a:t>   Tipo de Expediente “Pensiones Alimentarias”</a:t>
            </a:r>
          </a:p>
          <a:p>
            <a:pPr eaLnBrk="1" hangingPunct="1"/>
            <a:r>
              <a:rPr lang="es-ES" altLang="es-CR" dirty="0"/>
              <a:t>   Expedientes</a:t>
            </a:r>
          </a:p>
          <a:p>
            <a:pPr eaLnBrk="1" hangingPunct="1"/>
            <a:r>
              <a:rPr lang="es-ES" altLang="es-CR" dirty="0"/>
              <a:t>   Estado lógico “Activo”</a:t>
            </a:r>
          </a:p>
          <a:p>
            <a:pPr eaLnBrk="1" hangingPunct="1"/>
            <a:r>
              <a:rPr lang="es-ES" altLang="es-CR" dirty="0"/>
              <a:t>   Pago Automático, seleccionar “</a:t>
            </a:r>
            <a:r>
              <a:rPr lang="es-ES" altLang="es-CR" b="1" dirty="0"/>
              <a:t>NO</a:t>
            </a:r>
            <a:r>
              <a:rPr lang="es-ES" altLang="es-CR" dirty="0"/>
              <a:t>”</a:t>
            </a:r>
          </a:p>
          <a:p>
            <a:pPr eaLnBrk="1" hangingPunct="1"/>
            <a:r>
              <a:rPr lang="es-ES" altLang="es-CR" dirty="0"/>
              <a:t>   </a:t>
            </a:r>
            <a:r>
              <a:rPr lang="es-ES" altLang="es-CR" dirty="0" err="1"/>
              <a:t>Enter</a:t>
            </a:r>
            <a:endParaRPr lang="es-ES" altLang="es-C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fade">
                                      <p:cBhvr>
                                        <p:cTn id="10"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ED902A-0C8C-4731-8AD2-E0ADC9DBB523}"/>
              </a:ext>
            </a:extLst>
          </p:cNvPr>
          <p:cNvSpPr>
            <a:spLocks noGrp="1" noChangeArrowheads="1"/>
          </p:cNvSpPr>
          <p:nvPr>
            <p:ph type="title"/>
          </p:nvPr>
        </p:nvSpPr>
        <p:spPr>
          <a:xfrm>
            <a:off x="861548" y="611316"/>
            <a:ext cx="7704137" cy="1243013"/>
          </a:xfrm>
        </p:spPr>
        <p:txBody>
          <a:bodyPr>
            <a:normAutofit fontScale="90000"/>
          </a:bodyPr>
          <a:lstStyle/>
          <a:p>
            <a:pPr eaLnBrk="1" hangingPunct="1"/>
            <a:r>
              <a:rPr lang="es-CR" altLang="es-CR" sz="2800" b="1" dirty="0"/>
              <a:t>Presentación de la pantalla que representa el paso descrito en la diapositiva anterior de esta guía</a:t>
            </a:r>
            <a:endParaRPr lang="es-ES" altLang="es-CR" sz="2800" b="1" dirty="0"/>
          </a:p>
        </p:txBody>
      </p:sp>
      <p:pic>
        <p:nvPicPr>
          <p:cNvPr id="30723" name="Imagen 2">
            <a:extLst>
              <a:ext uri="{FF2B5EF4-FFF2-40B4-BE49-F238E27FC236}">
                <a16:creationId xmlns:a16="http://schemas.microsoft.com/office/drawing/2014/main" id="{BA1A7335-A034-40A9-A581-10DB7CC7BA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7998" y="2211578"/>
            <a:ext cx="6897687"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9CA2C0-D57C-472C-BE74-A7637D0C0BF7}"/>
              </a:ext>
            </a:extLst>
          </p:cNvPr>
          <p:cNvSpPr>
            <a:spLocks noGrp="1" noChangeArrowheads="1"/>
          </p:cNvSpPr>
          <p:nvPr>
            <p:ph type="title"/>
          </p:nvPr>
        </p:nvSpPr>
        <p:spPr>
          <a:xfrm>
            <a:off x="702420" y="400487"/>
            <a:ext cx="7704137" cy="1168400"/>
          </a:xfrm>
        </p:spPr>
        <p:txBody>
          <a:bodyPr/>
          <a:lstStyle/>
          <a:p>
            <a:pPr eaLnBrk="1" hangingPunct="1"/>
            <a:r>
              <a:rPr lang="es-CR" altLang="es-CR" sz="2800" b="1" dirty="0"/>
              <a:t>Resultado de la prueba realizada sobre pago automático en “No”</a:t>
            </a:r>
            <a:endParaRPr lang="es-ES" altLang="es-CR" sz="2800" b="1" dirty="0"/>
          </a:p>
        </p:txBody>
      </p:sp>
      <p:pic>
        <p:nvPicPr>
          <p:cNvPr id="31747" name="Imagen 2">
            <a:extLst>
              <a:ext uri="{FF2B5EF4-FFF2-40B4-BE49-F238E27FC236}">
                <a16:creationId xmlns:a16="http://schemas.microsoft.com/office/drawing/2014/main" id="{36242D91-67C0-40B9-909D-50CF8E976F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003" y="1841063"/>
            <a:ext cx="68611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uadroTexto 1">
            <a:extLst>
              <a:ext uri="{FF2B5EF4-FFF2-40B4-BE49-F238E27FC236}">
                <a16:creationId xmlns:a16="http://schemas.microsoft.com/office/drawing/2014/main" id="{08A78BA8-38A8-4E46-8FFF-3FD25E2B19BF}"/>
              </a:ext>
            </a:extLst>
          </p:cNvPr>
          <p:cNvSpPr txBox="1">
            <a:spLocks noChangeArrowheads="1"/>
          </p:cNvSpPr>
          <p:nvPr/>
        </p:nvSpPr>
        <p:spPr bwMode="auto">
          <a:xfrm>
            <a:off x="218071" y="549275"/>
            <a:ext cx="7200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Justificación anotada en el campo de observaciones</a:t>
            </a:r>
          </a:p>
        </p:txBody>
      </p:sp>
      <p:pic>
        <p:nvPicPr>
          <p:cNvPr id="32771" name="Imagen 1">
            <a:extLst>
              <a:ext uri="{FF2B5EF4-FFF2-40B4-BE49-F238E27FC236}">
                <a16:creationId xmlns:a16="http://schemas.microsoft.com/office/drawing/2014/main" id="{C59CEE93-3079-49A2-ADE2-D14B594D35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970" y="1992313"/>
            <a:ext cx="7340600"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6952361-FB49-441F-A758-053F12046AD5}"/>
              </a:ext>
            </a:extLst>
          </p:cNvPr>
          <p:cNvSpPr>
            <a:spLocks noGrp="1" noChangeArrowheads="1"/>
          </p:cNvSpPr>
          <p:nvPr>
            <p:ph type="title"/>
          </p:nvPr>
        </p:nvSpPr>
        <p:spPr>
          <a:xfrm>
            <a:off x="442972" y="473979"/>
            <a:ext cx="7704137" cy="1458913"/>
          </a:xfrm>
        </p:spPr>
        <p:txBody>
          <a:bodyPr/>
          <a:lstStyle/>
          <a:p>
            <a:pPr eaLnBrk="1" hangingPunct="1"/>
            <a:r>
              <a:rPr lang="es-ES" altLang="es-CR" sz="2800" b="1" dirty="0"/>
              <a:t>Prueba N° 5: Indicador de Pago Automático en “NO”, para los casos diferentes a Pensión Alimentaria (PA)</a:t>
            </a:r>
            <a:r>
              <a:rPr lang="es-ES" altLang="es-CR" sz="2800" dirty="0"/>
              <a:t>  </a:t>
            </a:r>
            <a:r>
              <a:rPr lang="es-ES" altLang="es-CR" sz="2800" b="1" dirty="0"/>
              <a:t>y/o Alquiler (CI)</a:t>
            </a:r>
          </a:p>
        </p:txBody>
      </p:sp>
      <p:sp>
        <p:nvSpPr>
          <p:cNvPr id="22531" name="Rectangle 3">
            <a:extLst>
              <a:ext uri="{FF2B5EF4-FFF2-40B4-BE49-F238E27FC236}">
                <a16:creationId xmlns:a16="http://schemas.microsoft.com/office/drawing/2014/main" id="{E3E0AC89-99CD-40C3-B858-C716A9C6DAED}"/>
              </a:ext>
            </a:extLst>
          </p:cNvPr>
          <p:cNvSpPr>
            <a:spLocks noGrp="1" noChangeArrowheads="1"/>
          </p:cNvSpPr>
          <p:nvPr>
            <p:ph idx="1"/>
          </p:nvPr>
        </p:nvSpPr>
        <p:spPr>
          <a:xfrm>
            <a:off x="576322" y="2819547"/>
            <a:ext cx="7704137" cy="2633663"/>
          </a:xfrm>
        </p:spPr>
        <p:txBody>
          <a:bodyPr rtlCol="0">
            <a:normAutofit/>
          </a:bodyPr>
          <a:lstStyle/>
          <a:p>
            <a:pPr algn="just" eaLnBrk="1" fontAlgn="auto" hangingPunct="1">
              <a:buClr>
                <a:schemeClr val="accent1">
                  <a:lumMod val="75000"/>
                </a:schemeClr>
              </a:buClr>
              <a:buFont typeface="Arial"/>
              <a:buChar char="•"/>
              <a:defRPr/>
            </a:pPr>
            <a:r>
              <a:rPr lang="es-ES" altLang="es-CR" dirty="0"/>
              <a:t>Se deben verificar los procesos que muestran el indicador de pago automático en “SÍ” que corresponden a causas diferentes a pensión y/o alquiler, desahucio, consignación de pago, reajuste de alquiler y monitorio arrendaticio con la finalidad de solicitar su corrección.</a:t>
            </a:r>
          </a:p>
          <a:p>
            <a:pPr eaLnBrk="1" fontAlgn="auto" hangingPunct="1">
              <a:buClr>
                <a:schemeClr val="accent1">
                  <a:lumMod val="75000"/>
                </a:schemeClr>
              </a:buClr>
              <a:buFontTx/>
              <a:buNone/>
              <a:defRPr/>
            </a:pPr>
            <a:endParaRPr lang="es-ES" altLang="es-CR" sz="28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fade">
                                      <p:cBhvr>
                                        <p:cTn id="10"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0E5EC78-5A93-4C5A-AE87-FEBC42CF354A}"/>
              </a:ext>
            </a:extLst>
          </p:cNvPr>
          <p:cNvSpPr>
            <a:spLocks noGrp="1" noChangeArrowheads="1"/>
          </p:cNvSpPr>
          <p:nvPr>
            <p:ph type="title"/>
          </p:nvPr>
        </p:nvSpPr>
        <p:spPr>
          <a:xfrm>
            <a:off x="626656" y="367559"/>
            <a:ext cx="7704137" cy="1296987"/>
          </a:xfrm>
        </p:spPr>
        <p:txBody>
          <a:bodyPr/>
          <a:lstStyle/>
          <a:p>
            <a:pPr eaLnBrk="1" hangingPunct="1"/>
            <a:r>
              <a:rPr lang="es-CR" altLang="es-CR" sz="2800" b="1" dirty="0"/>
              <a:t>Pasos a seguir en el SDJ para realizar prueba en el Módulo de Pago Automático en “SÍ”</a:t>
            </a:r>
            <a:endParaRPr lang="es-ES" altLang="es-CR" sz="2800" b="1" dirty="0"/>
          </a:p>
        </p:txBody>
      </p:sp>
      <p:sp>
        <p:nvSpPr>
          <p:cNvPr id="23555" name="Rectangle 3">
            <a:extLst>
              <a:ext uri="{FF2B5EF4-FFF2-40B4-BE49-F238E27FC236}">
                <a16:creationId xmlns:a16="http://schemas.microsoft.com/office/drawing/2014/main" id="{8C7AC58B-7EC9-4A1A-8DE7-16BCB6D41C57}"/>
              </a:ext>
            </a:extLst>
          </p:cNvPr>
          <p:cNvSpPr>
            <a:spLocks noGrp="1" noChangeArrowheads="1"/>
          </p:cNvSpPr>
          <p:nvPr>
            <p:ph idx="1"/>
          </p:nvPr>
        </p:nvSpPr>
        <p:spPr>
          <a:xfrm>
            <a:off x="873155" y="1954954"/>
            <a:ext cx="7343775" cy="4535487"/>
          </a:xfrm>
        </p:spPr>
        <p:txBody>
          <a:bodyPr/>
          <a:lstStyle/>
          <a:p>
            <a:pPr eaLnBrk="1" hangingPunct="1">
              <a:defRPr/>
            </a:pPr>
            <a:r>
              <a:rPr lang="es-ES" altLang="es-CR" dirty="0"/>
              <a:t>   Consulta</a:t>
            </a:r>
          </a:p>
          <a:p>
            <a:pPr eaLnBrk="1" hangingPunct="1">
              <a:defRPr/>
            </a:pPr>
            <a:r>
              <a:rPr lang="es-ES" altLang="es-CR" dirty="0"/>
              <a:t>  General </a:t>
            </a:r>
          </a:p>
          <a:p>
            <a:pPr eaLnBrk="1" hangingPunct="1">
              <a:defRPr/>
            </a:pPr>
            <a:r>
              <a:rPr lang="es-ES" altLang="es-CR" dirty="0"/>
              <a:t>  Expedientes </a:t>
            </a:r>
          </a:p>
          <a:p>
            <a:pPr eaLnBrk="1" hangingPunct="1">
              <a:defRPr/>
            </a:pPr>
            <a:r>
              <a:rPr lang="es-ES" altLang="es-CR" dirty="0"/>
              <a:t>  Estado lógico “Activo”</a:t>
            </a:r>
          </a:p>
          <a:p>
            <a:pPr eaLnBrk="1" hangingPunct="1">
              <a:defRPr/>
            </a:pPr>
            <a:r>
              <a:rPr lang="es-ES" altLang="es-CR" dirty="0"/>
              <a:t>  Pago Automático, seleccionar “</a:t>
            </a:r>
            <a:r>
              <a:rPr lang="es-ES" altLang="es-CR" b="1" dirty="0"/>
              <a:t>SÍ</a:t>
            </a:r>
            <a:r>
              <a:rPr lang="es-ES" altLang="es-CR" dirty="0"/>
              <a:t>”</a:t>
            </a:r>
          </a:p>
          <a:p>
            <a:pPr eaLnBrk="1" hangingPunct="1">
              <a:defRPr/>
            </a:pPr>
            <a:r>
              <a:rPr lang="es-ES" altLang="es-CR" dirty="0"/>
              <a:t>  </a:t>
            </a:r>
            <a:r>
              <a:rPr lang="es-ES" altLang="es-CR" dirty="0" err="1"/>
              <a:t>Enter</a:t>
            </a:r>
            <a:endParaRPr lang="es-ES" altLang="es-CR" dirty="0"/>
          </a:p>
          <a:p>
            <a:pPr marL="0" indent="0" algn="just">
              <a:buNone/>
              <a:defRPr/>
            </a:pPr>
            <a:r>
              <a:rPr lang="es-ES" altLang="es-CR" dirty="0"/>
              <a:t>Dependiendo del resultado y de las materias que atiende el despacho, se deben descartar los procesos de pensión alimentaria y alquiler y ordenar la modificación de los restantes.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fade">
                                      <p:cBhvr>
                                        <p:cTn id="10"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6423BB-6470-4ACB-93F0-B4C81A5C8699}"/>
              </a:ext>
            </a:extLst>
          </p:cNvPr>
          <p:cNvSpPr>
            <a:spLocks noGrp="1" noChangeArrowheads="1"/>
          </p:cNvSpPr>
          <p:nvPr>
            <p:ph type="title"/>
          </p:nvPr>
        </p:nvSpPr>
        <p:spPr>
          <a:xfrm>
            <a:off x="1039464" y="448972"/>
            <a:ext cx="7159625" cy="1039812"/>
          </a:xfrm>
        </p:spPr>
        <p:txBody>
          <a:bodyPr/>
          <a:lstStyle/>
          <a:p>
            <a:pPr eaLnBrk="1" hangingPunct="1"/>
            <a:r>
              <a:rPr lang="es-CR" altLang="es-CR" sz="2800" b="1" dirty="0"/>
              <a:t>Prueba N° 1: Revisión del Módulo de Depósitos con Saldo</a:t>
            </a:r>
            <a:endParaRPr lang="es-ES" altLang="es-CR" sz="2800" b="1" dirty="0"/>
          </a:p>
        </p:txBody>
      </p:sp>
      <p:sp>
        <p:nvSpPr>
          <p:cNvPr id="8195" name="Rectangle 3">
            <a:extLst>
              <a:ext uri="{FF2B5EF4-FFF2-40B4-BE49-F238E27FC236}">
                <a16:creationId xmlns:a16="http://schemas.microsoft.com/office/drawing/2014/main" id="{F2FE44AA-D7FA-4F17-A9DB-F9256858B4B9}"/>
              </a:ext>
            </a:extLst>
          </p:cNvPr>
          <p:cNvSpPr>
            <a:spLocks noGrp="1" noChangeArrowheads="1"/>
          </p:cNvSpPr>
          <p:nvPr>
            <p:ph idx="1"/>
          </p:nvPr>
        </p:nvSpPr>
        <p:spPr>
          <a:xfrm>
            <a:off x="949399" y="1906632"/>
            <a:ext cx="6911975" cy="2447925"/>
          </a:xfrm>
        </p:spPr>
        <p:txBody>
          <a:bodyPr>
            <a:normAutofit fontScale="92500" lnSpcReduction="10000"/>
          </a:bodyPr>
          <a:lstStyle/>
          <a:p>
            <a:pPr marL="609600" indent="-609600">
              <a:buNone/>
            </a:pPr>
            <a:r>
              <a:rPr lang="es-CR" altLang="es-CR" sz="2800" b="1" u="sng" dirty="0"/>
              <a:t>Normativa relacionada con esta prueba</a:t>
            </a:r>
            <a:r>
              <a:rPr lang="es-CR" altLang="es-CR" sz="2800" dirty="0"/>
              <a:t>:</a:t>
            </a:r>
          </a:p>
          <a:p>
            <a:pPr marL="609600" indent="-609600" algn="just">
              <a:buNone/>
            </a:pPr>
            <a:r>
              <a:rPr lang="es-CR" altLang="es-CR" dirty="0"/>
              <a:t>Reglamento del SDJ:</a:t>
            </a:r>
          </a:p>
          <a:p>
            <a:pPr marL="609600" indent="-609600" algn="just">
              <a:buNone/>
            </a:pPr>
            <a:r>
              <a:rPr lang="es-CR" altLang="es-CR" dirty="0"/>
              <a:t>a)   Artículo 7 d.) y 7 e.) (Responsabilidad del Juez o Jueza)</a:t>
            </a:r>
          </a:p>
          <a:p>
            <a:pPr marL="609600" indent="-609600" algn="just">
              <a:buNone/>
            </a:pPr>
            <a:r>
              <a:rPr lang="es-CR" altLang="es-CR" dirty="0"/>
              <a:t>b) Artículo 36 (responsabilidad del servidor o servidora que tiene el perfil de autorizar).</a:t>
            </a:r>
          </a:p>
          <a:p>
            <a:pPr marL="609600" indent="-609600" algn="just">
              <a:buNone/>
            </a:pPr>
            <a:r>
              <a:rPr lang="es-CR" altLang="es-CR" dirty="0"/>
              <a:t>c) Circulares del Consejo Superior que hagan mención sobre el particular.</a:t>
            </a:r>
          </a:p>
          <a:p>
            <a:pPr marL="609600" indent="-609600"/>
            <a:endParaRPr lang="es-CR" altLang="es-CR" dirty="0"/>
          </a:p>
          <a:p>
            <a:pPr marL="609600" indent="-609600"/>
            <a:endParaRPr lang="es-CR" altLang="es-CR" sz="2800" dirty="0"/>
          </a:p>
          <a:p>
            <a:pPr marL="609600" indent="-609600"/>
            <a:endParaRPr lang="es-CR" altLang="es-CR" dirty="0"/>
          </a:p>
          <a:p>
            <a:pPr marL="609600" indent="-609600">
              <a:buNone/>
            </a:pPr>
            <a:endParaRPr lang="es-ES" altLang="es-CR" dirty="0"/>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A278632-9ABB-456A-85E2-11A6C4561273}"/>
              </a:ext>
            </a:extLst>
          </p:cNvPr>
          <p:cNvSpPr>
            <a:spLocks noGrp="1" noChangeArrowheads="1"/>
          </p:cNvSpPr>
          <p:nvPr>
            <p:ph type="title"/>
          </p:nvPr>
        </p:nvSpPr>
        <p:spPr>
          <a:xfrm>
            <a:off x="736587" y="566258"/>
            <a:ext cx="7704137" cy="1027113"/>
          </a:xfrm>
        </p:spPr>
        <p:txBody>
          <a:bodyPr/>
          <a:lstStyle/>
          <a:p>
            <a:pPr eaLnBrk="1" hangingPunct="1"/>
            <a:r>
              <a:rPr lang="es-CR" altLang="es-CR" sz="2800" b="1" dirty="0"/>
              <a:t>Paso descrito en la filmina anterior de esta guía</a:t>
            </a:r>
            <a:endParaRPr lang="es-ES" altLang="es-CR" sz="2800" b="1" dirty="0"/>
          </a:p>
        </p:txBody>
      </p:sp>
      <p:pic>
        <p:nvPicPr>
          <p:cNvPr id="35843" name="Imagen 2">
            <a:extLst>
              <a:ext uri="{FF2B5EF4-FFF2-40B4-BE49-F238E27FC236}">
                <a16:creationId xmlns:a16="http://schemas.microsoft.com/office/drawing/2014/main" id="{90A113FA-A039-4764-87BC-D964C343E2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112" y="2122487"/>
            <a:ext cx="7132637"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A70407C-8CF2-4196-909D-E5E211481189}"/>
              </a:ext>
            </a:extLst>
          </p:cNvPr>
          <p:cNvSpPr>
            <a:spLocks noGrp="1" noChangeArrowheads="1"/>
          </p:cNvSpPr>
          <p:nvPr>
            <p:ph type="title"/>
          </p:nvPr>
        </p:nvSpPr>
        <p:spPr>
          <a:xfrm>
            <a:off x="501696" y="356532"/>
            <a:ext cx="7704137" cy="1316038"/>
          </a:xfrm>
        </p:spPr>
        <p:txBody>
          <a:bodyPr/>
          <a:lstStyle/>
          <a:p>
            <a:pPr eaLnBrk="1" hangingPunct="1"/>
            <a:r>
              <a:rPr lang="es-CR" altLang="es-CR" sz="2800" b="1" dirty="0"/>
              <a:t>Resultado de la prueba de pago automático en “SÍ” realizada a modo de ejemplo</a:t>
            </a:r>
            <a:endParaRPr lang="es-ES" altLang="es-CR" sz="2800" b="1" dirty="0"/>
          </a:p>
        </p:txBody>
      </p:sp>
      <p:pic>
        <p:nvPicPr>
          <p:cNvPr id="36867" name="Imagen 2">
            <a:extLst>
              <a:ext uri="{FF2B5EF4-FFF2-40B4-BE49-F238E27FC236}">
                <a16:creationId xmlns:a16="http://schemas.microsoft.com/office/drawing/2014/main" id="{9DB6E602-6470-40F9-BC67-8C53403EBB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332" y="2044715"/>
            <a:ext cx="6900863"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a:extLst>
              <a:ext uri="{FF2B5EF4-FFF2-40B4-BE49-F238E27FC236}">
                <a16:creationId xmlns:a16="http://schemas.microsoft.com/office/drawing/2014/main" id="{8256DA75-5A9F-4085-BD2F-63C7CA0F671A}"/>
              </a:ext>
            </a:extLst>
          </p:cNvPr>
          <p:cNvSpPr txBox="1">
            <a:spLocks noChangeArrowheads="1"/>
          </p:cNvSpPr>
          <p:nvPr/>
        </p:nvSpPr>
        <p:spPr bwMode="auto">
          <a:xfrm>
            <a:off x="459138" y="392361"/>
            <a:ext cx="7200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Resultado de prueba pago automático en un proceso que no corresponde</a:t>
            </a:r>
          </a:p>
        </p:txBody>
      </p:sp>
      <p:pic>
        <p:nvPicPr>
          <p:cNvPr id="37891" name="Imagen 1">
            <a:extLst>
              <a:ext uri="{FF2B5EF4-FFF2-40B4-BE49-F238E27FC236}">
                <a16:creationId xmlns:a16="http://schemas.microsoft.com/office/drawing/2014/main" id="{E67911F1-62C1-4D90-ADCD-369DB5DD8E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2143" y="2063155"/>
            <a:ext cx="73025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0196F53-5CEC-4360-A48E-FF052EA0899A}"/>
              </a:ext>
            </a:extLst>
          </p:cNvPr>
          <p:cNvSpPr>
            <a:spLocks noGrp="1" noChangeArrowheads="1"/>
          </p:cNvSpPr>
          <p:nvPr>
            <p:ph type="title"/>
          </p:nvPr>
        </p:nvSpPr>
        <p:spPr>
          <a:xfrm>
            <a:off x="459750" y="457200"/>
            <a:ext cx="7704137" cy="1100138"/>
          </a:xfrm>
        </p:spPr>
        <p:txBody>
          <a:bodyPr/>
          <a:lstStyle/>
          <a:p>
            <a:pPr eaLnBrk="1" hangingPunct="1"/>
            <a:r>
              <a:rPr lang="es-ES" altLang="es-CR" sz="2800" b="1" dirty="0"/>
              <a:t>Prueba N° 6: Autorizaciones en Línea</a:t>
            </a:r>
            <a:r>
              <a:rPr lang="es-ES" altLang="es-CR" sz="2800" dirty="0"/>
              <a:t> </a:t>
            </a:r>
          </a:p>
        </p:txBody>
      </p:sp>
      <p:sp>
        <p:nvSpPr>
          <p:cNvPr id="24579" name="Rectangle 3">
            <a:extLst>
              <a:ext uri="{FF2B5EF4-FFF2-40B4-BE49-F238E27FC236}">
                <a16:creationId xmlns:a16="http://schemas.microsoft.com/office/drawing/2014/main" id="{44F93B34-8133-4270-9004-64E68094D929}"/>
              </a:ext>
            </a:extLst>
          </p:cNvPr>
          <p:cNvSpPr>
            <a:spLocks noGrp="1" noChangeArrowheads="1"/>
          </p:cNvSpPr>
          <p:nvPr>
            <p:ph idx="1"/>
          </p:nvPr>
        </p:nvSpPr>
        <p:spPr>
          <a:xfrm>
            <a:off x="459749" y="2236745"/>
            <a:ext cx="7704137" cy="3332163"/>
          </a:xfrm>
        </p:spPr>
        <p:txBody>
          <a:bodyPr rtlCol="0">
            <a:normAutofit/>
          </a:bodyPr>
          <a:lstStyle/>
          <a:p>
            <a:pPr algn="just" eaLnBrk="1" fontAlgn="auto" hangingPunct="1">
              <a:buClr>
                <a:schemeClr val="accent1">
                  <a:lumMod val="75000"/>
                </a:schemeClr>
              </a:buClr>
              <a:buFontTx/>
              <a:buNone/>
              <a:defRPr/>
            </a:pPr>
            <a:r>
              <a:rPr lang="es-ES" altLang="es-CR" dirty="0"/>
              <a:t>     Este procedimiento se efectúa con el fin de verificar que se dé un adecuado uso en el módulo de autorizaciones en línea, el cual se debe utilizar solo en casos calificados y también que exista una justificación en el campo de observaciones de la autorización generada en el SDJ, consignándose el motivo esencial por el cual se aprobó el giro bajo esta modalidad. (Ver circular 29-2015 de la Dirección Ejecutiva)</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fade">
                                      <p:cBhvr>
                                        <p:cTn id="10"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33E368D-A45A-4C40-98FF-EA1B469EA329}"/>
              </a:ext>
            </a:extLst>
          </p:cNvPr>
          <p:cNvSpPr>
            <a:spLocks noGrp="1" noChangeArrowheads="1"/>
          </p:cNvSpPr>
          <p:nvPr>
            <p:ph type="title"/>
          </p:nvPr>
        </p:nvSpPr>
        <p:spPr>
          <a:xfrm>
            <a:off x="300360" y="411162"/>
            <a:ext cx="7704137" cy="1387475"/>
          </a:xfrm>
        </p:spPr>
        <p:txBody>
          <a:bodyPr/>
          <a:lstStyle/>
          <a:p>
            <a:pPr eaLnBrk="1" hangingPunct="1"/>
            <a:r>
              <a:rPr lang="es-CR" altLang="es-CR" sz="2800" b="1" dirty="0"/>
              <a:t>Pasos a seguir en el SDJ para realizar prueba en el Módulo de Autorizaciones en Línea</a:t>
            </a:r>
            <a:endParaRPr lang="es-ES" altLang="es-CR" sz="2800" b="1" dirty="0"/>
          </a:p>
        </p:txBody>
      </p:sp>
      <p:sp>
        <p:nvSpPr>
          <p:cNvPr id="25603" name="Rectangle 3">
            <a:extLst>
              <a:ext uri="{FF2B5EF4-FFF2-40B4-BE49-F238E27FC236}">
                <a16:creationId xmlns:a16="http://schemas.microsoft.com/office/drawing/2014/main" id="{F722D645-C77C-4502-A0AC-F8CE908DC332}"/>
              </a:ext>
            </a:extLst>
          </p:cNvPr>
          <p:cNvSpPr>
            <a:spLocks noGrp="1" noChangeArrowheads="1"/>
          </p:cNvSpPr>
          <p:nvPr>
            <p:ph idx="1"/>
          </p:nvPr>
        </p:nvSpPr>
        <p:spPr>
          <a:xfrm>
            <a:off x="828866" y="2261548"/>
            <a:ext cx="7704137" cy="3332162"/>
          </a:xfrm>
        </p:spPr>
        <p:txBody>
          <a:bodyPr rtlCol="0">
            <a:normAutofit/>
          </a:bodyPr>
          <a:lstStyle/>
          <a:p>
            <a:pPr eaLnBrk="1" fontAlgn="auto" hangingPunct="1">
              <a:buClr>
                <a:schemeClr val="accent1">
                  <a:lumMod val="75000"/>
                </a:schemeClr>
              </a:buClr>
              <a:defRPr/>
            </a:pPr>
            <a:r>
              <a:rPr lang="es-ES" altLang="es-CR" dirty="0"/>
              <a:t>  Consulta</a:t>
            </a:r>
          </a:p>
          <a:p>
            <a:pPr eaLnBrk="1" fontAlgn="auto" hangingPunct="1">
              <a:buClr>
                <a:schemeClr val="accent1">
                  <a:lumMod val="75000"/>
                </a:schemeClr>
              </a:buClr>
              <a:defRPr/>
            </a:pPr>
            <a:r>
              <a:rPr lang="es-ES" altLang="es-CR" dirty="0"/>
              <a:t>  General </a:t>
            </a:r>
          </a:p>
          <a:p>
            <a:pPr eaLnBrk="1" fontAlgn="auto" hangingPunct="1">
              <a:buClr>
                <a:schemeClr val="accent1">
                  <a:lumMod val="75000"/>
                </a:schemeClr>
              </a:buClr>
              <a:defRPr/>
            </a:pPr>
            <a:r>
              <a:rPr lang="es-ES" altLang="es-CR" dirty="0"/>
              <a:t>  Rango de Fechas   </a:t>
            </a:r>
          </a:p>
          <a:p>
            <a:pPr eaLnBrk="1" fontAlgn="auto" hangingPunct="1">
              <a:buClr>
                <a:schemeClr val="accent1">
                  <a:lumMod val="75000"/>
                </a:schemeClr>
              </a:buClr>
              <a:defRPr/>
            </a:pPr>
            <a:r>
              <a:rPr lang="es-ES" altLang="es-CR" dirty="0"/>
              <a:t>  Autorizaciones </a:t>
            </a:r>
          </a:p>
          <a:p>
            <a:pPr eaLnBrk="1" fontAlgn="auto" hangingPunct="1">
              <a:buClr>
                <a:schemeClr val="accent1">
                  <a:lumMod val="75000"/>
                </a:schemeClr>
              </a:buClr>
              <a:defRPr/>
            </a:pPr>
            <a:r>
              <a:rPr lang="es-ES" altLang="es-CR" dirty="0"/>
              <a:t> Origen, se selecciona la opción “Línea”</a:t>
            </a:r>
          </a:p>
          <a:p>
            <a:pPr eaLnBrk="1" fontAlgn="auto" hangingPunct="1">
              <a:buClr>
                <a:schemeClr val="accent1">
                  <a:lumMod val="75000"/>
                </a:schemeClr>
              </a:buClr>
              <a:defRPr/>
            </a:pPr>
            <a:r>
              <a:rPr lang="es-ES" altLang="es-CR" dirty="0"/>
              <a:t>  </a:t>
            </a:r>
            <a:r>
              <a:rPr lang="es-ES" altLang="es-CR" dirty="0" err="1"/>
              <a:t>Enter</a:t>
            </a:r>
            <a:r>
              <a:rPr lang="es-ES" altLang="es-CR" dirty="0"/>
              <a:t> </a:t>
            </a:r>
          </a:p>
          <a:p>
            <a:pPr eaLnBrk="1" fontAlgn="auto" hangingPunct="1">
              <a:buClr>
                <a:schemeClr val="accent1">
                  <a:lumMod val="75000"/>
                </a:schemeClr>
              </a:buClr>
              <a:defRPr/>
            </a:pPr>
            <a:r>
              <a:rPr lang="es-ES" altLang="es-CR" dirty="0"/>
              <a:t>Se genera el reporte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gtEl>
                                        <p:attrNameLst>
                                          <p:attrName>style.visibility</p:attrName>
                                        </p:attrNameLst>
                                      </p:cBhvr>
                                      <p:to>
                                        <p:strVal val="visible"/>
                                      </p:to>
                                    </p:set>
                                    <p:animEffect transition="in" filter="fade">
                                      <p:cBhvr>
                                        <p:cTn id="10"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141195B-9196-4020-8F14-9D3246CB5679}"/>
              </a:ext>
            </a:extLst>
          </p:cNvPr>
          <p:cNvSpPr>
            <a:spLocks noGrp="1" noChangeArrowheads="1"/>
          </p:cNvSpPr>
          <p:nvPr>
            <p:ph type="title"/>
          </p:nvPr>
        </p:nvSpPr>
        <p:spPr>
          <a:xfrm>
            <a:off x="610752" y="432033"/>
            <a:ext cx="7704137" cy="1316038"/>
          </a:xfrm>
        </p:spPr>
        <p:txBody>
          <a:bodyPr/>
          <a:lstStyle/>
          <a:p>
            <a:pPr eaLnBrk="1" hangingPunct="1"/>
            <a:r>
              <a:rPr lang="es-CR" altLang="es-CR" sz="2800" b="1" dirty="0"/>
              <a:t>Paso descrito en la diapositiva anterior de esta guía</a:t>
            </a:r>
            <a:endParaRPr lang="es-ES" altLang="es-CR" sz="2800" b="1" dirty="0"/>
          </a:p>
        </p:txBody>
      </p:sp>
      <p:pic>
        <p:nvPicPr>
          <p:cNvPr id="40963" name="Imagen 2">
            <a:extLst>
              <a:ext uri="{FF2B5EF4-FFF2-40B4-BE49-F238E27FC236}">
                <a16:creationId xmlns:a16="http://schemas.microsoft.com/office/drawing/2014/main" id="{FE0D438B-2A45-44AC-BF1B-459D94A5D0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271" y="2150378"/>
            <a:ext cx="70437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ECDA771-2296-458C-9380-BE3EBCA23D57}"/>
              </a:ext>
            </a:extLst>
          </p:cNvPr>
          <p:cNvSpPr>
            <a:spLocks noGrp="1" noChangeArrowheads="1"/>
          </p:cNvSpPr>
          <p:nvPr>
            <p:ph type="title"/>
          </p:nvPr>
        </p:nvSpPr>
        <p:spPr>
          <a:xfrm>
            <a:off x="770375" y="468312"/>
            <a:ext cx="7956550" cy="665163"/>
          </a:xfrm>
        </p:spPr>
        <p:txBody>
          <a:bodyPr>
            <a:normAutofit fontScale="90000"/>
          </a:bodyPr>
          <a:lstStyle/>
          <a:p>
            <a:pPr eaLnBrk="1" hangingPunct="1"/>
            <a:r>
              <a:rPr lang="es-CR" altLang="es-CR" sz="2800" dirty="0"/>
              <a:t>Resultado de la prueba sobre autorizaciones en línea realizada a modo de ejemplo</a:t>
            </a:r>
            <a:endParaRPr lang="es-ES" altLang="es-CR" sz="2800" dirty="0"/>
          </a:p>
        </p:txBody>
      </p:sp>
      <p:pic>
        <p:nvPicPr>
          <p:cNvPr id="41987" name="Imagen 3">
            <a:extLst>
              <a:ext uri="{FF2B5EF4-FFF2-40B4-BE49-F238E27FC236}">
                <a16:creationId xmlns:a16="http://schemas.microsoft.com/office/drawing/2014/main" id="{401CBA28-1EB6-4A96-8481-0F30BFD783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660" y="1914000"/>
            <a:ext cx="6942138"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78D20E8-7BB2-42E0-9A88-03BFF36CA42F}"/>
              </a:ext>
            </a:extLst>
          </p:cNvPr>
          <p:cNvSpPr>
            <a:spLocks noGrp="1" noChangeArrowheads="1"/>
          </p:cNvSpPr>
          <p:nvPr>
            <p:ph type="title"/>
          </p:nvPr>
        </p:nvSpPr>
        <p:spPr>
          <a:xfrm>
            <a:off x="539066" y="342105"/>
            <a:ext cx="8316912" cy="668338"/>
          </a:xfrm>
        </p:spPr>
        <p:txBody>
          <a:bodyPr>
            <a:normAutofit fontScale="90000"/>
          </a:bodyPr>
          <a:lstStyle/>
          <a:p>
            <a:pPr eaLnBrk="1" hangingPunct="1"/>
            <a:r>
              <a:rPr lang="es-CR" altLang="es-CR" sz="2800" b="1" dirty="0"/>
              <a:t>Resultado de la prueba de autorización en línea justificada</a:t>
            </a:r>
            <a:endParaRPr lang="es-ES" altLang="es-CR" sz="2800" b="1" dirty="0">
              <a:solidFill>
                <a:srgbClr val="00B0F0"/>
              </a:solidFill>
            </a:endParaRPr>
          </a:p>
        </p:txBody>
      </p:sp>
      <p:pic>
        <p:nvPicPr>
          <p:cNvPr id="43011" name="Imagen 1">
            <a:extLst>
              <a:ext uri="{FF2B5EF4-FFF2-40B4-BE49-F238E27FC236}">
                <a16:creationId xmlns:a16="http://schemas.microsoft.com/office/drawing/2014/main" id="{C027C03F-DA91-4560-A7E7-F834D92219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5412" y="1607673"/>
            <a:ext cx="610235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B6C1C5A-F8FF-4C37-8E2D-6026EA6058AF}"/>
              </a:ext>
            </a:extLst>
          </p:cNvPr>
          <p:cNvSpPr>
            <a:spLocks noGrp="1" noChangeArrowheads="1"/>
          </p:cNvSpPr>
          <p:nvPr>
            <p:ph type="title"/>
          </p:nvPr>
        </p:nvSpPr>
        <p:spPr>
          <a:xfrm>
            <a:off x="492432" y="383710"/>
            <a:ext cx="7704137" cy="574675"/>
          </a:xfrm>
        </p:spPr>
        <p:txBody>
          <a:bodyPr>
            <a:normAutofit fontScale="90000"/>
          </a:bodyPr>
          <a:lstStyle/>
          <a:p>
            <a:pPr eaLnBrk="1" hangingPunct="1"/>
            <a:r>
              <a:rPr lang="es-ES" altLang="es-CR" sz="2800" b="1" dirty="0"/>
              <a:t>Prueba N° 7:  Autorizaciones por Devolución</a:t>
            </a:r>
            <a:r>
              <a:rPr lang="es-ES" altLang="es-CR" dirty="0">
                <a:ln>
                  <a:noFill/>
                </a:ln>
              </a:rPr>
              <a:t> </a:t>
            </a:r>
          </a:p>
        </p:txBody>
      </p:sp>
      <p:sp>
        <p:nvSpPr>
          <p:cNvPr id="26627" name="Rectangle 3">
            <a:extLst>
              <a:ext uri="{FF2B5EF4-FFF2-40B4-BE49-F238E27FC236}">
                <a16:creationId xmlns:a16="http://schemas.microsoft.com/office/drawing/2014/main" id="{57EB89C0-A3D7-4DE5-BEA5-AB621C5F77C1}"/>
              </a:ext>
            </a:extLst>
          </p:cNvPr>
          <p:cNvSpPr>
            <a:spLocks noGrp="1" noChangeArrowheads="1"/>
          </p:cNvSpPr>
          <p:nvPr>
            <p:ph idx="1"/>
          </p:nvPr>
        </p:nvSpPr>
        <p:spPr>
          <a:xfrm>
            <a:off x="781706" y="1467272"/>
            <a:ext cx="7962900" cy="4679950"/>
          </a:xfrm>
        </p:spPr>
        <p:txBody>
          <a:bodyPr rtlCol="0">
            <a:noAutofit/>
          </a:bodyPr>
          <a:lstStyle/>
          <a:p>
            <a:pPr algn="just" eaLnBrk="1" fontAlgn="auto" hangingPunct="1">
              <a:buClr>
                <a:schemeClr val="accent1">
                  <a:lumMod val="75000"/>
                </a:schemeClr>
              </a:buClr>
              <a:buFontTx/>
              <a:buNone/>
              <a:defRPr/>
            </a:pPr>
            <a:r>
              <a:rPr lang="es-ES" altLang="es-CR" dirty="0"/>
              <a:t>a) Generar el reporte de autorizaciones por devolución en el período a evaluar.</a:t>
            </a:r>
          </a:p>
          <a:p>
            <a:pPr algn="just" eaLnBrk="1" fontAlgn="auto" hangingPunct="1">
              <a:buClr>
                <a:schemeClr val="accent1">
                  <a:lumMod val="75000"/>
                </a:schemeClr>
              </a:buClr>
              <a:buFont typeface="Arial" panose="020B0604020202020204" pitchFamily="34" charset="0"/>
              <a:buNone/>
              <a:defRPr/>
            </a:pPr>
            <a:r>
              <a:rPr lang="es-ES" altLang="es-CR" dirty="0"/>
              <a:t>b) Extraer una muestra de los expedientes y revisar para todos los casos que exista la resolución judicial que ordenó la devolución.</a:t>
            </a:r>
          </a:p>
          <a:p>
            <a:pPr algn="just" eaLnBrk="1" fontAlgn="auto" hangingPunct="1">
              <a:buClr>
                <a:schemeClr val="accent1">
                  <a:lumMod val="75000"/>
                </a:schemeClr>
              </a:buClr>
              <a:buFont typeface="Arial" panose="020B0604020202020204" pitchFamily="34" charset="0"/>
              <a:buNone/>
              <a:defRPr/>
            </a:pPr>
            <a:r>
              <a:rPr lang="es-ES" altLang="es-CR" dirty="0"/>
              <a:t>c)Comprobar que haya solicitud de parte y copia del pasaporte donde se visualice el sello de la entrada al país, para los casos de devolución del depósito de garantía </a:t>
            </a:r>
            <a:r>
              <a:rPr lang="es-ES" altLang="es-CR" b="1" dirty="0"/>
              <a:t>en pensión alimentaria.</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fade">
                                      <p:cBhvr>
                                        <p:cTn id="10"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6306DF8-57FF-446D-9927-83B7BB4941F3}"/>
              </a:ext>
            </a:extLst>
          </p:cNvPr>
          <p:cNvSpPr>
            <a:spLocks noGrp="1" noChangeArrowheads="1"/>
          </p:cNvSpPr>
          <p:nvPr>
            <p:ph type="title"/>
          </p:nvPr>
        </p:nvSpPr>
        <p:spPr>
          <a:xfrm>
            <a:off x="719809" y="415256"/>
            <a:ext cx="7704137" cy="1458913"/>
          </a:xfrm>
        </p:spPr>
        <p:txBody>
          <a:bodyPr/>
          <a:lstStyle/>
          <a:p>
            <a:pPr eaLnBrk="1" hangingPunct="1"/>
            <a:r>
              <a:rPr lang="es-CR" altLang="es-CR" sz="2800" b="1" dirty="0"/>
              <a:t>Pasos a seguir en el SDJ para realizar prueba en el Módulo de Autorizaciones por Devolución</a:t>
            </a:r>
            <a:endParaRPr lang="es-ES" altLang="es-CR" sz="2800" b="1" dirty="0"/>
          </a:p>
        </p:txBody>
      </p:sp>
      <p:sp>
        <p:nvSpPr>
          <p:cNvPr id="27651" name="Rectangle 3">
            <a:extLst>
              <a:ext uri="{FF2B5EF4-FFF2-40B4-BE49-F238E27FC236}">
                <a16:creationId xmlns:a16="http://schemas.microsoft.com/office/drawing/2014/main" id="{D56F2973-626B-42A4-B19C-8A0B10BCAC0A}"/>
              </a:ext>
            </a:extLst>
          </p:cNvPr>
          <p:cNvSpPr>
            <a:spLocks noGrp="1" noChangeArrowheads="1"/>
          </p:cNvSpPr>
          <p:nvPr>
            <p:ph idx="1"/>
          </p:nvPr>
        </p:nvSpPr>
        <p:spPr>
          <a:xfrm>
            <a:off x="1055368" y="2482443"/>
            <a:ext cx="7704137" cy="3332163"/>
          </a:xfrm>
        </p:spPr>
        <p:txBody>
          <a:bodyPr rtlCol="0">
            <a:normAutofit/>
          </a:bodyPr>
          <a:lstStyle/>
          <a:p>
            <a:pPr eaLnBrk="1" fontAlgn="auto" hangingPunct="1">
              <a:buClr>
                <a:schemeClr val="accent1">
                  <a:lumMod val="75000"/>
                </a:schemeClr>
              </a:buClr>
              <a:defRPr/>
            </a:pPr>
            <a:r>
              <a:rPr lang="es-ES" altLang="es-CR" dirty="0"/>
              <a:t>  Consulta</a:t>
            </a:r>
          </a:p>
          <a:p>
            <a:pPr eaLnBrk="1" fontAlgn="auto" hangingPunct="1">
              <a:buClr>
                <a:schemeClr val="accent1">
                  <a:lumMod val="75000"/>
                </a:schemeClr>
              </a:buClr>
              <a:defRPr/>
            </a:pPr>
            <a:r>
              <a:rPr lang="es-ES" altLang="es-CR" dirty="0"/>
              <a:t>  General </a:t>
            </a:r>
          </a:p>
          <a:p>
            <a:pPr eaLnBrk="1" fontAlgn="auto" hangingPunct="1">
              <a:buClr>
                <a:schemeClr val="accent1">
                  <a:lumMod val="75000"/>
                </a:schemeClr>
              </a:buClr>
              <a:defRPr/>
            </a:pPr>
            <a:r>
              <a:rPr lang="es-ES" altLang="es-CR" dirty="0"/>
              <a:t>  Rango de fechas</a:t>
            </a:r>
          </a:p>
          <a:p>
            <a:pPr eaLnBrk="1" fontAlgn="auto" hangingPunct="1">
              <a:buClr>
                <a:schemeClr val="accent1">
                  <a:lumMod val="75000"/>
                </a:schemeClr>
              </a:buClr>
              <a:defRPr/>
            </a:pPr>
            <a:r>
              <a:rPr lang="es-ES" altLang="es-CR" dirty="0"/>
              <a:t>  Autorizaciones</a:t>
            </a:r>
          </a:p>
          <a:p>
            <a:pPr eaLnBrk="1" fontAlgn="auto" hangingPunct="1">
              <a:buClr>
                <a:schemeClr val="accent1">
                  <a:lumMod val="75000"/>
                </a:schemeClr>
              </a:buClr>
              <a:defRPr/>
            </a:pPr>
            <a:r>
              <a:rPr lang="es-ES" altLang="es-CR" dirty="0"/>
              <a:t>  Tipo, seleccionar la opción “Devolución” </a:t>
            </a:r>
          </a:p>
          <a:p>
            <a:pPr eaLnBrk="1" fontAlgn="auto" hangingPunct="1">
              <a:buClr>
                <a:schemeClr val="accent1">
                  <a:lumMod val="75000"/>
                </a:schemeClr>
              </a:buClr>
              <a:defRPr/>
            </a:pPr>
            <a:r>
              <a:rPr lang="es-ES" altLang="es-CR" dirty="0"/>
              <a:t>  </a:t>
            </a:r>
            <a:r>
              <a:rPr lang="es-ES" altLang="es-CR" dirty="0" err="1"/>
              <a:t>Enter</a:t>
            </a:r>
            <a:endParaRPr lang="es-ES" altLang="es-CR" dirty="0"/>
          </a:p>
          <a:p>
            <a:pPr eaLnBrk="1" fontAlgn="auto" hangingPunct="1">
              <a:buClr>
                <a:schemeClr val="accent1">
                  <a:lumMod val="75000"/>
                </a:schemeClr>
              </a:buClr>
              <a:defRPr/>
            </a:pPr>
            <a:r>
              <a:rPr lang="es-ES" altLang="es-CR" dirty="0"/>
              <a:t>Exportar a Excel</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fade">
                                      <p:cBhvr>
                                        <p:cTn id="10"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Rectangle 7">
            <a:extLst>
              <a:ext uri="{FF2B5EF4-FFF2-40B4-BE49-F238E27FC236}">
                <a16:creationId xmlns:a16="http://schemas.microsoft.com/office/drawing/2014/main" id="{97E6E2B2-804C-47D6-9D08-8120F92949CF}"/>
              </a:ext>
            </a:extLst>
          </p:cNvPr>
          <p:cNvSpPr>
            <a:spLocks noGrp="1" noChangeArrowheads="1"/>
          </p:cNvSpPr>
          <p:nvPr>
            <p:ph type="title"/>
          </p:nvPr>
        </p:nvSpPr>
        <p:spPr>
          <a:xfrm>
            <a:off x="2279650" y="198439"/>
            <a:ext cx="8229600" cy="1069975"/>
          </a:xfrm>
        </p:spPr>
        <p:txBody>
          <a:bodyPr/>
          <a:lstStyle/>
          <a:p>
            <a:pPr eaLnBrk="1" hangingPunct="1"/>
            <a:r>
              <a:rPr lang="es-CR" altLang="es-CR" sz="2800" b="1"/>
              <a:t>Pasos a seguir en el SDJ para realizar prueba en el Módulo de Depósitos con Saldo</a:t>
            </a:r>
            <a:endParaRPr lang="es-ES" altLang="es-CR" sz="2800" b="1"/>
          </a:p>
        </p:txBody>
      </p:sp>
      <p:sp>
        <p:nvSpPr>
          <p:cNvPr id="5128" name="Rectangle 8">
            <a:extLst>
              <a:ext uri="{FF2B5EF4-FFF2-40B4-BE49-F238E27FC236}">
                <a16:creationId xmlns:a16="http://schemas.microsoft.com/office/drawing/2014/main" id="{5D43EE1F-59CC-4AFA-880A-C47695C158B0}"/>
              </a:ext>
            </a:extLst>
          </p:cNvPr>
          <p:cNvSpPr>
            <a:spLocks noGrp="1" noChangeArrowheads="1"/>
          </p:cNvSpPr>
          <p:nvPr>
            <p:ph idx="1"/>
          </p:nvPr>
        </p:nvSpPr>
        <p:spPr>
          <a:xfrm>
            <a:off x="2782889" y="1916114"/>
            <a:ext cx="7058025" cy="4137025"/>
          </a:xfrm>
        </p:spPr>
        <p:txBody>
          <a:bodyPr rtlCol="0">
            <a:normAutofit/>
          </a:bodyPr>
          <a:lstStyle/>
          <a:p>
            <a:pPr eaLnBrk="1" fontAlgn="auto" hangingPunct="1">
              <a:lnSpc>
                <a:spcPct val="80000"/>
              </a:lnSpc>
              <a:buClr>
                <a:schemeClr val="accent1">
                  <a:lumMod val="75000"/>
                </a:schemeClr>
              </a:buClr>
              <a:buFontTx/>
              <a:buNone/>
              <a:defRPr/>
            </a:pPr>
            <a:r>
              <a:rPr lang="es-CR" altLang="es-CR" dirty="0"/>
              <a:t>Para realizar la prueba se requiere entrar a la página principal del SDJ y seleccionar:</a:t>
            </a:r>
            <a:endParaRPr lang="es-ES" altLang="es-CR" dirty="0"/>
          </a:p>
          <a:p>
            <a:pPr eaLnBrk="1" fontAlgn="auto" hangingPunct="1">
              <a:lnSpc>
                <a:spcPct val="80000"/>
              </a:lnSpc>
              <a:buClr>
                <a:schemeClr val="accent1">
                  <a:lumMod val="75000"/>
                </a:schemeClr>
              </a:buClr>
              <a:buFontTx/>
              <a:buNone/>
              <a:defRPr/>
            </a:pPr>
            <a:endParaRPr lang="es-ES" altLang="es-CR" dirty="0"/>
          </a:p>
          <a:p>
            <a:pPr eaLnBrk="1" fontAlgn="auto" hangingPunct="1">
              <a:lnSpc>
                <a:spcPct val="80000"/>
              </a:lnSpc>
              <a:buClr>
                <a:schemeClr val="accent1">
                  <a:lumMod val="75000"/>
                </a:schemeClr>
              </a:buClr>
              <a:defRPr/>
            </a:pPr>
            <a:r>
              <a:rPr lang="es-ES" altLang="es-CR" dirty="0"/>
              <a:t>Consulta</a:t>
            </a:r>
          </a:p>
          <a:p>
            <a:pPr eaLnBrk="1" fontAlgn="auto" hangingPunct="1">
              <a:lnSpc>
                <a:spcPct val="80000"/>
              </a:lnSpc>
              <a:buClr>
                <a:schemeClr val="accent1">
                  <a:lumMod val="75000"/>
                </a:schemeClr>
              </a:buClr>
              <a:defRPr/>
            </a:pPr>
            <a:r>
              <a:rPr lang="es-ES" altLang="es-CR" dirty="0"/>
              <a:t>General</a:t>
            </a:r>
          </a:p>
          <a:p>
            <a:pPr eaLnBrk="1" fontAlgn="auto" hangingPunct="1">
              <a:lnSpc>
                <a:spcPct val="80000"/>
              </a:lnSpc>
              <a:buClr>
                <a:schemeClr val="accent1">
                  <a:lumMod val="75000"/>
                </a:schemeClr>
              </a:buClr>
              <a:defRPr/>
            </a:pPr>
            <a:r>
              <a:rPr lang="es-ES" altLang="es-CR" dirty="0"/>
              <a:t>Depósitos</a:t>
            </a:r>
          </a:p>
          <a:p>
            <a:pPr eaLnBrk="1" fontAlgn="auto" hangingPunct="1">
              <a:lnSpc>
                <a:spcPct val="80000"/>
              </a:lnSpc>
              <a:buClr>
                <a:schemeClr val="accent1">
                  <a:lumMod val="75000"/>
                </a:schemeClr>
              </a:buClr>
              <a:defRPr/>
            </a:pPr>
            <a:r>
              <a:rPr lang="es-ES" altLang="es-CR" dirty="0"/>
              <a:t>Saldo  mayor a cero</a:t>
            </a:r>
          </a:p>
          <a:p>
            <a:pPr eaLnBrk="1" fontAlgn="auto" hangingPunct="1">
              <a:lnSpc>
                <a:spcPct val="80000"/>
              </a:lnSpc>
              <a:buClr>
                <a:schemeClr val="accent1">
                  <a:lumMod val="75000"/>
                </a:schemeClr>
              </a:buClr>
              <a:defRPr/>
            </a:pPr>
            <a:r>
              <a:rPr lang="es-ES" altLang="es-CR" dirty="0"/>
              <a:t>SÍ</a:t>
            </a:r>
          </a:p>
          <a:p>
            <a:pPr eaLnBrk="1" fontAlgn="auto" hangingPunct="1">
              <a:lnSpc>
                <a:spcPct val="80000"/>
              </a:lnSpc>
              <a:buClr>
                <a:schemeClr val="accent1">
                  <a:lumMod val="75000"/>
                </a:schemeClr>
              </a:buClr>
              <a:defRPr/>
            </a:pPr>
            <a:r>
              <a:rPr lang="es-ES" altLang="es-CR" dirty="0" err="1"/>
              <a:t>Enter</a:t>
            </a:r>
            <a:endParaRPr lang="es-ES" altLang="es-C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2000"/>
                                        <p:tgtEl>
                                          <p:spTgt spid="51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fade">
                                      <p:cBhvr>
                                        <p:cTn id="10"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5DA50AB-302F-4196-89C0-10750A10EB2F}"/>
              </a:ext>
            </a:extLst>
          </p:cNvPr>
          <p:cNvSpPr>
            <a:spLocks noGrp="1" noChangeArrowheads="1"/>
          </p:cNvSpPr>
          <p:nvPr>
            <p:ph type="title"/>
          </p:nvPr>
        </p:nvSpPr>
        <p:spPr>
          <a:xfrm>
            <a:off x="585585" y="364922"/>
            <a:ext cx="7704137" cy="1100138"/>
          </a:xfrm>
        </p:spPr>
        <p:txBody>
          <a:bodyPr/>
          <a:lstStyle/>
          <a:p>
            <a:pPr eaLnBrk="1" hangingPunct="1"/>
            <a:r>
              <a:rPr lang="es-CR" altLang="es-CR" sz="2800" b="1" dirty="0"/>
              <a:t>Presentación de la pantalla que representa el paso descrito anteriormente</a:t>
            </a:r>
            <a:endParaRPr lang="es-ES" altLang="es-CR" sz="2800" b="1" dirty="0"/>
          </a:p>
        </p:txBody>
      </p:sp>
      <p:pic>
        <p:nvPicPr>
          <p:cNvPr id="46083" name="Imagen 2">
            <a:extLst>
              <a:ext uri="{FF2B5EF4-FFF2-40B4-BE49-F238E27FC236}">
                <a16:creationId xmlns:a16="http://schemas.microsoft.com/office/drawing/2014/main" id="{C4C974D8-7FD6-4232-91A9-46516EEE68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9123" y="1781264"/>
            <a:ext cx="6862762"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FC34566-D8C0-4537-B883-8522E39B07F6}"/>
              </a:ext>
            </a:extLst>
          </p:cNvPr>
          <p:cNvSpPr>
            <a:spLocks noGrp="1" noChangeArrowheads="1"/>
          </p:cNvSpPr>
          <p:nvPr>
            <p:ph type="title"/>
          </p:nvPr>
        </p:nvSpPr>
        <p:spPr>
          <a:xfrm>
            <a:off x="476528" y="356534"/>
            <a:ext cx="7704137" cy="955675"/>
          </a:xfrm>
        </p:spPr>
        <p:txBody>
          <a:bodyPr/>
          <a:lstStyle/>
          <a:p>
            <a:pPr eaLnBrk="1" hangingPunct="1"/>
            <a:r>
              <a:rPr lang="es-CR" altLang="es-CR" sz="2800" b="1" dirty="0"/>
              <a:t>Resultado de la prueba de autorizaciones por devolución realizada a modo de ejemplo</a:t>
            </a:r>
            <a:endParaRPr lang="es-ES" altLang="es-CR" sz="2800" b="1" dirty="0"/>
          </a:p>
        </p:txBody>
      </p:sp>
      <p:pic>
        <p:nvPicPr>
          <p:cNvPr id="47107" name="Imagen 2">
            <a:extLst>
              <a:ext uri="{FF2B5EF4-FFF2-40B4-BE49-F238E27FC236}">
                <a16:creationId xmlns:a16="http://schemas.microsoft.com/office/drawing/2014/main" id="{0156B13A-F4E8-42BB-9AAE-D077080EF0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415" y="1985074"/>
            <a:ext cx="73342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0A392DB-0508-4D65-8E90-737A09BC67DB}"/>
              </a:ext>
            </a:extLst>
          </p:cNvPr>
          <p:cNvSpPr>
            <a:spLocks noGrp="1" noChangeArrowheads="1"/>
          </p:cNvSpPr>
          <p:nvPr>
            <p:ph type="title"/>
          </p:nvPr>
        </p:nvSpPr>
        <p:spPr>
          <a:xfrm>
            <a:off x="761754" y="432033"/>
            <a:ext cx="7704137" cy="1100138"/>
          </a:xfrm>
        </p:spPr>
        <p:txBody>
          <a:bodyPr/>
          <a:lstStyle/>
          <a:p>
            <a:pPr eaLnBrk="1" hangingPunct="1"/>
            <a:r>
              <a:rPr lang="es-ES" altLang="es-CR" sz="2800" b="1" dirty="0"/>
              <a:t>Prueba N° 8: Autorizaciones Normales</a:t>
            </a:r>
            <a:r>
              <a:rPr lang="es-ES" altLang="es-CR" sz="2800" dirty="0"/>
              <a:t> </a:t>
            </a:r>
          </a:p>
        </p:txBody>
      </p:sp>
      <p:sp>
        <p:nvSpPr>
          <p:cNvPr id="48131" name="Rectangle 3">
            <a:extLst>
              <a:ext uri="{FF2B5EF4-FFF2-40B4-BE49-F238E27FC236}">
                <a16:creationId xmlns:a16="http://schemas.microsoft.com/office/drawing/2014/main" id="{811A8389-96EC-48F3-AFB3-7F6933C4F3A5}"/>
              </a:ext>
            </a:extLst>
          </p:cNvPr>
          <p:cNvSpPr>
            <a:spLocks noGrp="1" noChangeArrowheads="1"/>
          </p:cNvSpPr>
          <p:nvPr>
            <p:ph idx="1"/>
          </p:nvPr>
        </p:nvSpPr>
        <p:spPr>
          <a:xfrm>
            <a:off x="694642" y="1970511"/>
            <a:ext cx="7704137" cy="3332163"/>
          </a:xfrm>
        </p:spPr>
        <p:txBody>
          <a:bodyPr/>
          <a:lstStyle/>
          <a:p>
            <a:pPr algn="just" eaLnBrk="1" fontAlgn="auto" hangingPunct="1">
              <a:buClr>
                <a:schemeClr val="accent1">
                  <a:lumMod val="75000"/>
                </a:schemeClr>
              </a:buClr>
              <a:buFontTx/>
              <a:buNone/>
              <a:defRPr/>
            </a:pPr>
            <a:r>
              <a:rPr lang="es-ES" altLang="es-CR" dirty="0"/>
              <a:t>a) Generar el reporte de autorizaciones normales en el período a evaluar.</a:t>
            </a:r>
          </a:p>
          <a:p>
            <a:pPr algn="just" eaLnBrk="1" fontAlgn="auto" hangingPunct="1">
              <a:buClr>
                <a:schemeClr val="accent1">
                  <a:lumMod val="75000"/>
                </a:schemeClr>
              </a:buClr>
              <a:buFont typeface="Arial" panose="020B0604020202020204" pitchFamily="34" charset="0"/>
              <a:buNone/>
              <a:defRPr/>
            </a:pPr>
            <a:r>
              <a:rPr lang="es-ES" altLang="es-CR" dirty="0"/>
              <a:t>b) Extraer una muestra de los expedientes a efecto de verificar que contengan la resolución que ordena girar.</a:t>
            </a:r>
          </a:p>
          <a:p>
            <a:pPr algn="just" eaLnBrk="1" fontAlgn="auto" hangingPunct="1">
              <a:buClr>
                <a:schemeClr val="accent1">
                  <a:lumMod val="75000"/>
                </a:schemeClr>
              </a:buClr>
              <a:buFont typeface="Arial" panose="020B0604020202020204" pitchFamily="34" charset="0"/>
              <a:buNone/>
              <a:defRPr/>
            </a:pPr>
            <a:r>
              <a:rPr lang="es-ES" altLang="es-CR" dirty="0"/>
              <a:t>c) Comprobar para todos los casos que exista la resolución judicial  que ordenó el giro.</a:t>
            </a:r>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1ECCCE5-851D-478C-B06E-BF2CAD7BF2DD}"/>
              </a:ext>
            </a:extLst>
          </p:cNvPr>
          <p:cNvSpPr>
            <a:spLocks noGrp="1" noChangeArrowheads="1"/>
          </p:cNvSpPr>
          <p:nvPr>
            <p:ph type="title"/>
          </p:nvPr>
        </p:nvSpPr>
        <p:spPr>
          <a:xfrm>
            <a:off x="601489" y="287336"/>
            <a:ext cx="7704137" cy="1241425"/>
          </a:xfrm>
        </p:spPr>
        <p:txBody>
          <a:bodyPr/>
          <a:lstStyle/>
          <a:p>
            <a:pPr eaLnBrk="1" hangingPunct="1"/>
            <a:r>
              <a:rPr lang="es-CR" altLang="es-CR" sz="2800" b="1" dirty="0"/>
              <a:t>Pasos a seguir en el SDJ para realizar prueba en el Módulo de Autorizaciones Normales</a:t>
            </a:r>
            <a:endParaRPr lang="es-ES" altLang="es-CR" sz="2800" b="1" dirty="0"/>
          </a:p>
        </p:txBody>
      </p:sp>
      <p:sp>
        <p:nvSpPr>
          <p:cNvPr id="49155" name="Rectangle 3">
            <a:extLst>
              <a:ext uri="{FF2B5EF4-FFF2-40B4-BE49-F238E27FC236}">
                <a16:creationId xmlns:a16="http://schemas.microsoft.com/office/drawing/2014/main" id="{14C3E905-6223-47A4-ABB6-CD2A4523EA67}"/>
              </a:ext>
            </a:extLst>
          </p:cNvPr>
          <p:cNvSpPr>
            <a:spLocks noGrp="1" noChangeArrowheads="1"/>
          </p:cNvSpPr>
          <p:nvPr>
            <p:ph idx="1"/>
          </p:nvPr>
        </p:nvSpPr>
        <p:spPr>
          <a:xfrm>
            <a:off x="827992" y="1921226"/>
            <a:ext cx="7570787" cy="4448175"/>
          </a:xfrm>
        </p:spPr>
        <p:txBody>
          <a:bodyPr/>
          <a:lstStyle/>
          <a:p>
            <a:pPr eaLnBrk="1" hangingPunct="1">
              <a:lnSpc>
                <a:spcPct val="90000"/>
              </a:lnSpc>
            </a:pPr>
            <a:r>
              <a:rPr lang="es-ES" altLang="es-CR" dirty="0"/>
              <a:t>  Consulta</a:t>
            </a:r>
          </a:p>
          <a:p>
            <a:pPr eaLnBrk="1" hangingPunct="1">
              <a:lnSpc>
                <a:spcPct val="90000"/>
              </a:lnSpc>
            </a:pPr>
            <a:r>
              <a:rPr lang="es-ES" altLang="es-CR" dirty="0"/>
              <a:t>  General </a:t>
            </a:r>
          </a:p>
          <a:p>
            <a:pPr eaLnBrk="1" hangingPunct="1">
              <a:lnSpc>
                <a:spcPct val="90000"/>
              </a:lnSpc>
            </a:pPr>
            <a:r>
              <a:rPr lang="es-ES" altLang="es-CR" dirty="0"/>
              <a:t>  Rango de fechas</a:t>
            </a:r>
          </a:p>
          <a:p>
            <a:pPr eaLnBrk="1" hangingPunct="1">
              <a:lnSpc>
                <a:spcPct val="90000"/>
              </a:lnSpc>
            </a:pPr>
            <a:r>
              <a:rPr lang="es-ES" altLang="es-CR" dirty="0"/>
              <a:t>  Autorizaciones</a:t>
            </a:r>
          </a:p>
          <a:p>
            <a:pPr eaLnBrk="1" hangingPunct="1">
              <a:lnSpc>
                <a:spcPct val="90000"/>
              </a:lnSpc>
            </a:pPr>
            <a:r>
              <a:rPr lang="es-ES" altLang="es-CR" dirty="0"/>
              <a:t>  Tipo, seleccionar la opción “Normal”</a:t>
            </a:r>
          </a:p>
          <a:p>
            <a:pPr eaLnBrk="1" hangingPunct="1">
              <a:lnSpc>
                <a:spcPct val="90000"/>
              </a:lnSpc>
            </a:pPr>
            <a:r>
              <a:rPr lang="es-ES" altLang="es-CR" dirty="0"/>
              <a:t> </a:t>
            </a:r>
            <a:r>
              <a:rPr lang="es-ES" altLang="es-CR" dirty="0" err="1"/>
              <a:t>Enter</a:t>
            </a:r>
            <a:endParaRPr lang="es-ES" altLang="es-CR" dirty="0"/>
          </a:p>
          <a:p>
            <a:pPr eaLnBrk="1" hangingPunct="1">
              <a:lnSpc>
                <a:spcPct val="90000"/>
              </a:lnSpc>
            </a:pPr>
            <a:r>
              <a:rPr lang="es-ES" altLang="es-CR" dirty="0"/>
              <a:t>Exportar a Excel</a:t>
            </a:r>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976F00F-9B9A-4484-9295-4403D7E8BB46}"/>
              </a:ext>
            </a:extLst>
          </p:cNvPr>
          <p:cNvSpPr>
            <a:spLocks noGrp="1" noChangeArrowheads="1"/>
          </p:cNvSpPr>
          <p:nvPr>
            <p:ph type="title"/>
          </p:nvPr>
        </p:nvSpPr>
        <p:spPr>
          <a:xfrm>
            <a:off x="459751" y="457201"/>
            <a:ext cx="7704137" cy="1243013"/>
          </a:xfrm>
        </p:spPr>
        <p:txBody>
          <a:bodyPr>
            <a:normAutofit fontScale="90000"/>
          </a:bodyPr>
          <a:lstStyle/>
          <a:p>
            <a:pPr eaLnBrk="1" hangingPunct="1"/>
            <a:r>
              <a:rPr lang="es-CR" altLang="es-CR" sz="2800" b="1" dirty="0"/>
              <a:t>Presentación de la pantalla que representa el paso descrito en la filmina anterior de esta guía</a:t>
            </a:r>
            <a:endParaRPr lang="es-ES" altLang="es-CR" sz="2800" b="1" dirty="0"/>
          </a:p>
        </p:txBody>
      </p:sp>
      <p:pic>
        <p:nvPicPr>
          <p:cNvPr id="50179" name="Imagen 3">
            <a:extLst>
              <a:ext uri="{FF2B5EF4-FFF2-40B4-BE49-F238E27FC236}">
                <a16:creationId xmlns:a16="http://schemas.microsoft.com/office/drawing/2014/main" id="{7E2CA7B8-EF87-407C-8AEF-62F8766908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801" y="1800882"/>
            <a:ext cx="67992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016B59-9BFA-45A1-B1A8-94925F105474}"/>
              </a:ext>
            </a:extLst>
          </p:cNvPr>
          <p:cNvSpPr>
            <a:spLocks noGrp="1" noChangeArrowheads="1"/>
          </p:cNvSpPr>
          <p:nvPr>
            <p:ph type="title"/>
          </p:nvPr>
        </p:nvSpPr>
        <p:spPr>
          <a:xfrm>
            <a:off x="493306" y="322977"/>
            <a:ext cx="7704137" cy="1027113"/>
          </a:xfrm>
        </p:spPr>
        <p:txBody>
          <a:bodyPr/>
          <a:lstStyle/>
          <a:p>
            <a:pPr eaLnBrk="1" hangingPunct="1"/>
            <a:r>
              <a:rPr lang="es-CR" altLang="es-CR" sz="2800" b="1" dirty="0"/>
              <a:t>Resultado de la prueba de autorizaciones normales realizada a modo de ejemplo</a:t>
            </a:r>
            <a:endParaRPr lang="es-ES" altLang="es-CR" sz="2800" b="1" dirty="0"/>
          </a:p>
        </p:txBody>
      </p:sp>
      <p:pic>
        <p:nvPicPr>
          <p:cNvPr id="51203" name="Imagen 2">
            <a:extLst>
              <a:ext uri="{FF2B5EF4-FFF2-40B4-BE49-F238E27FC236}">
                <a16:creationId xmlns:a16="http://schemas.microsoft.com/office/drawing/2014/main" id="{229FD762-3117-41CE-8744-EB2F3BF090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018" y="1775349"/>
            <a:ext cx="722471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4A917DC-468C-4D7A-9EC7-549719EF7CD7}"/>
              </a:ext>
            </a:extLst>
          </p:cNvPr>
          <p:cNvSpPr>
            <a:spLocks noGrp="1" noChangeArrowheads="1"/>
          </p:cNvSpPr>
          <p:nvPr>
            <p:ph type="title"/>
          </p:nvPr>
        </p:nvSpPr>
        <p:spPr>
          <a:xfrm>
            <a:off x="582860" y="494879"/>
            <a:ext cx="7715250" cy="979487"/>
          </a:xfrm>
        </p:spPr>
        <p:txBody>
          <a:bodyPr/>
          <a:lstStyle/>
          <a:p>
            <a:pPr eaLnBrk="1" hangingPunct="1"/>
            <a:r>
              <a:rPr lang="es-ES" altLang="es-CR" sz="2800" b="1" dirty="0"/>
              <a:t>Prueba N° 9: Actualización de la tarjeta electrónica de pagos</a:t>
            </a:r>
          </a:p>
        </p:txBody>
      </p:sp>
      <p:sp>
        <p:nvSpPr>
          <p:cNvPr id="30723" name="Rectangle 3">
            <a:extLst>
              <a:ext uri="{FF2B5EF4-FFF2-40B4-BE49-F238E27FC236}">
                <a16:creationId xmlns:a16="http://schemas.microsoft.com/office/drawing/2014/main" id="{EC185E89-F1C1-4E67-8C76-32058247D848}"/>
              </a:ext>
            </a:extLst>
          </p:cNvPr>
          <p:cNvSpPr>
            <a:spLocks noGrp="1" noChangeArrowheads="1"/>
          </p:cNvSpPr>
          <p:nvPr>
            <p:ph idx="1"/>
          </p:nvPr>
        </p:nvSpPr>
        <p:spPr>
          <a:xfrm>
            <a:off x="325685" y="1868649"/>
            <a:ext cx="8229600" cy="3484563"/>
          </a:xfrm>
        </p:spPr>
        <p:txBody>
          <a:bodyPr/>
          <a:lstStyle/>
          <a:p>
            <a:pPr algn="just" eaLnBrk="1" hangingPunct="1">
              <a:buFontTx/>
              <a:buNone/>
            </a:pPr>
            <a:r>
              <a:rPr lang="es-ES" altLang="es-CR" dirty="0"/>
              <a:t>   </a:t>
            </a:r>
          </a:p>
          <a:p>
            <a:pPr algn="just" eaLnBrk="1" hangingPunct="1">
              <a:buFontTx/>
              <a:buNone/>
            </a:pPr>
            <a:r>
              <a:rPr lang="es-ES" altLang="es-CR" dirty="0"/>
              <a:t>     Se debe constatar que los despachos tramitadores de  Pensiones Alimentarias mantengan actualizada la tarjeta electrónica de pagos de manera diaria, en aras de proceder con la confección de la orden de apremio en forma oportuna, cuando corresponda.</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fade">
                                      <p:cBhvr>
                                        <p:cTn id="10" dur="2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5F438AD-D7A6-47B6-840F-4686BE323418}"/>
              </a:ext>
            </a:extLst>
          </p:cNvPr>
          <p:cNvSpPr>
            <a:spLocks noGrp="1" noChangeArrowheads="1"/>
          </p:cNvSpPr>
          <p:nvPr>
            <p:ph type="title"/>
          </p:nvPr>
        </p:nvSpPr>
        <p:spPr>
          <a:xfrm>
            <a:off x="555916" y="371258"/>
            <a:ext cx="7704138" cy="1241425"/>
          </a:xfrm>
        </p:spPr>
        <p:txBody>
          <a:bodyPr/>
          <a:lstStyle/>
          <a:p>
            <a:pPr eaLnBrk="1" hangingPunct="1"/>
            <a:r>
              <a:rPr lang="es-CR" altLang="es-CR" sz="2800" b="1" dirty="0"/>
              <a:t>Pasos a seguir en el SDJ para realizar prueba en el Módulo de Tarjeta electrónica de pagos</a:t>
            </a:r>
            <a:endParaRPr lang="es-ES" altLang="es-CR" sz="2800" b="1" dirty="0"/>
          </a:p>
        </p:txBody>
      </p:sp>
      <p:sp>
        <p:nvSpPr>
          <p:cNvPr id="53251" name="Rectangle 3">
            <a:extLst>
              <a:ext uri="{FF2B5EF4-FFF2-40B4-BE49-F238E27FC236}">
                <a16:creationId xmlns:a16="http://schemas.microsoft.com/office/drawing/2014/main" id="{6B3A8821-0504-4FA4-8AA0-2A644CC421E2}"/>
              </a:ext>
            </a:extLst>
          </p:cNvPr>
          <p:cNvSpPr>
            <a:spLocks noGrp="1" noChangeArrowheads="1"/>
          </p:cNvSpPr>
          <p:nvPr>
            <p:ph idx="1"/>
          </p:nvPr>
        </p:nvSpPr>
        <p:spPr>
          <a:xfrm>
            <a:off x="903754" y="1995314"/>
            <a:ext cx="7427912" cy="3959225"/>
          </a:xfrm>
        </p:spPr>
        <p:txBody>
          <a:bodyPr/>
          <a:lstStyle/>
          <a:p>
            <a:pPr eaLnBrk="1" hangingPunct="1"/>
            <a:r>
              <a:rPr lang="es-ES" altLang="es-CR" dirty="0"/>
              <a:t>Consulta</a:t>
            </a:r>
          </a:p>
          <a:p>
            <a:pPr eaLnBrk="1" hangingPunct="1"/>
            <a:r>
              <a:rPr lang="es-ES" altLang="es-CR" dirty="0"/>
              <a:t> General </a:t>
            </a:r>
          </a:p>
          <a:p>
            <a:pPr eaLnBrk="1" hangingPunct="1"/>
            <a:r>
              <a:rPr lang="es-ES" altLang="es-CR" dirty="0"/>
              <a:t> Tipo de expediente “Pensión alimentaria” (cuando el juzgado es mixto)</a:t>
            </a:r>
          </a:p>
          <a:p>
            <a:pPr eaLnBrk="1" hangingPunct="1"/>
            <a:r>
              <a:rPr lang="es-ES" altLang="es-CR" dirty="0"/>
              <a:t> Autorizaciones</a:t>
            </a:r>
          </a:p>
          <a:p>
            <a:pPr eaLnBrk="1" hangingPunct="1"/>
            <a:r>
              <a:rPr lang="es-ES" altLang="es-CR" dirty="0"/>
              <a:t>Tarjeta actualizada y se selecciona la opción “NO”</a:t>
            </a:r>
          </a:p>
          <a:p>
            <a:pPr eaLnBrk="1" hangingPunct="1"/>
            <a:r>
              <a:rPr lang="es-ES" altLang="es-CR" dirty="0"/>
              <a:t> Tipo “Normal”</a:t>
            </a:r>
          </a:p>
          <a:p>
            <a:pPr eaLnBrk="1" hangingPunct="1"/>
            <a:r>
              <a:rPr lang="es-ES" altLang="es-CR" dirty="0"/>
              <a:t> </a:t>
            </a:r>
            <a:r>
              <a:rPr lang="es-ES" altLang="es-CR" dirty="0" err="1"/>
              <a:t>Enter</a:t>
            </a:r>
            <a:endParaRPr lang="es-ES" altLang="es-CR" dirty="0"/>
          </a:p>
        </p:txBody>
      </p:sp>
    </p:spTree>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CBB6CF8-7280-4563-AC39-463492D2080A}"/>
              </a:ext>
            </a:extLst>
          </p:cNvPr>
          <p:cNvSpPr>
            <a:spLocks noGrp="1" noChangeArrowheads="1"/>
          </p:cNvSpPr>
          <p:nvPr>
            <p:ph type="title"/>
          </p:nvPr>
        </p:nvSpPr>
        <p:spPr>
          <a:xfrm>
            <a:off x="669475" y="482367"/>
            <a:ext cx="7704137" cy="1100138"/>
          </a:xfrm>
        </p:spPr>
        <p:txBody>
          <a:bodyPr/>
          <a:lstStyle/>
          <a:p>
            <a:pPr eaLnBrk="1" hangingPunct="1"/>
            <a:r>
              <a:rPr lang="es-CR" altLang="es-CR" sz="2800" b="1" dirty="0"/>
              <a:t>Presentación de la pantalla que representa el paso anterior</a:t>
            </a:r>
            <a:endParaRPr lang="es-ES" altLang="es-CR" sz="2800" b="1" dirty="0"/>
          </a:p>
        </p:txBody>
      </p:sp>
      <p:pic>
        <p:nvPicPr>
          <p:cNvPr id="54275" name="Imagen 2">
            <a:extLst>
              <a:ext uri="{FF2B5EF4-FFF2-40B4-BE49-F238E27FC236}">
                <a16:creationId xmlns:a16="http://schemas.microsoft.com/office/drawing/2014/main" id="{360FEBB5-B327-4D5D-A065-05F64CF21B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0183" y="2196649"/>
            <a:ext cx="6491287"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634CDD2-C00B-4E05-BE7E-91362B2A6EF6}"/>
              </a:ext>
            </a:extLst>
          </p:cNvPr>
          <p:cNvSpPr>
            <a:spLocks noGrp="1" noChangeArrowheads="1"/>
          </p:cNvSpPr>
          <p:nvPr>
            <p:ph type="title"/>
          </p:nvPr>
        </p:nvSpPr>
        <p:spPr>
          <a:xfrm>
            <a:off x="619141" y="390088"/>
            <a:ext cx="7704137" cy="1100138"/>
          </a:xfrm>
        </p:spPr>
        <p:txBody>
          <a:bodyPr>
            <a:normAutofit fontScale="90000"/>
          </a:bodyPr>
          <a:lstStyle/>
          <a:p>
            <a:pPr eaLnBrk="1" hangingPunct="1"/>
            <a:r>
              <a:rPr lang="es-CR" altLang="es-CR" sz="2800" b="1" dirty="0"/>
              <a:t>Resultado de la prueba sobre tarjeta electrónica de pagos realizada a modo de ejemplo</a:t>
            </a:r>
            <a:endParaRPr lang="es-ES" altLang="es-CR" sz="2800" b="1" dirty="0"/>
          </a:p>
        </p:txBody>
      </p:sp>
      <p:pic>
        <p:nvPicPr>
          <p:cNvPr id="55299" name="Imagen 2">
            <a:extLst>
              <a:ext uri="{FF2B5EF4-FFF2-40B4-BE49-F238E27FC236}">
                <a16:creationId xmlns:a16="http://schemas.microsoft.com/office/drawing/2014/main" id="{ADCE8DA0-828D-40FB-A9EA-F13C292909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66" y="1880081"/>
            <a:ext cx="713581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A9A2D41-708C-40EE-A400-3D25B979D520}"/>
              </a:ext>
            </a:extLst>
          </p:cNvPr>
          <p:cNvSpPr>
            <a:spLocks noGrp="1" noChangeArrowheads="1"/>
          </p:cNvSpPr>
          <p:nvPr>
            <p:ph type="title"/>
          </p:nvPr>
        </p:nvSpPr>
        <p:spPr>
          <a:xfrm>
            <a:off x="1038591" y="364921"/>
            <a:ext cx="7704137" cy="1981200"/>
          </a:xfrm>
        </p:spPr>
        <p:txBody>
          <a:bodyPr rtlCol="0">
            <a:normAutofit/>
          </a:bodyPr>
          <a:lstStyle/>
          <a:p>
            <a:pPr>
              <a:defRPr/>
            </a:pPr>
            <a:r>
              <a:rPr lang="es-CR" altLang="es-CR" sz="2800" b="1" dirty="0"/>
              <a:t>Explicación gráfica de los pasos para ingresar al Módulo de Depósitos con Saldo </a:t>
            </a:r>
            <a:endParaRPr lang="es-ES" altLang="es-CR" sz="2800" b="1" dirty="0">
              <a:solidFill>
                <a:schemeClr val="accent3">
                  <a:lumMod val="75000"/>
                </a:schemeClr>
              </a:solidFill>
            </a:endParaRPr>
          </a:p>
        </p:txBody>
      </p:sp>
      <p:pic>
        <p:nvPicPr>
          <p:cNvPr id="10243" name="Imagen 2">
            <a:extLst>
              <a:ext uri="{FF2B5EF4-FFF2-40B4-BE49-F238E27FC236}">
                <a16:creationId xmlns:a16="http://schemas.microsoft.com/office/drawing/2014/main" id="{EDC5B88E-D395-4F83-B455-C35873A072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8246" y="2438400"/>
            <a:ext cx="6421437"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ángulo 3">
            <a:extLst>
              <a:ext uri="{FF2B5EF4-FFF2-40B4-BE49-F238E27FC236}">
                <a16:creationId xmlns:a16="http://schemas.microsoft.com/office/drawing/2014/main" id="{43C3AD8F-34D5-4311-9DD1-6DE317EE7B83}"/>
              </a:ext>
            </a:extLst>
          </p:cNvPr>
          <p:cNvSpPr>
            <a:spLocks noChangeArrowheads="1"/>
          </p:cNvSpPr>
          <p:nvPr/>
        </p:nvSpPr>
        <p:spPr bwMode="auto">
          <a:xfrm>
            <a:off x="580647" y="503268"/>
            <a:ext cx="84962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ES" altLang="es-CR" sz="2800" b="1" dirty="0">
                <a:solidFill>
                  <a:schemeClr val="accent1"/>
                </a:solidFill>
                <a:latin typeface="+mj-lt"/>
                <a:ea typeface="+mj-ea"/>
                <a:cs typeface="+mj-cs"/>
              </a:rPr>
              <a:t>Prueba N° 10: Actualización de la tarjeta electrónica de pagos (períodos de pago correctos)</a:t>
            </a:r>
            <a:endParaRPr lang="es-CR" altLang="es-CR" sz="2800" b="1" dirty="0">
              <a:solidFill>
                <a:schemeClr val="accent1"/>
              </a:solidFill>
              <a:latin typeface="+mj-lt"/>
              <a:ea typeface="+mj-ea"/>
              <a:cs typeface="+mj-cs"/>
            </a:endParaRPr>
          </a:p>
        </p:txBody>
      </p:sp>
      <p:sp>
        <p:nvSpPr>
          <p:cNvPr id="56323" name="CuadroTexto 2">
            <a:extLst>
              <a:ext uri="{FF2B5EF4-FFF2-40B4-BE49-F238E27FC236}">
                <a16:creationId xmlns:a16="http://schemas.microsoft.com/office/drawing/2014/main" id="{838ED00D-08E9-4515-9308-FD9B83E3ADB9}"/>
              </a:ext>
            </a:extLst>
          </p:cNvPr>
          <p:cNvSpPr txBox="1">
            <a:spLocks noChangeArrowheads="1"/>
          </p:cNvSpPr>
          <p:nvPr/>
        </p:nvSpPr>
        <p:spPr bwMode="auto">
          <a:xfrm>
            <a:off x="923489" y="2634727"/>
            <a:ext cx="71294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a:r>
              <a:rPr lang="es-CR" altLang="es-CR" dirty="0">
                <a:solidFill>
                  <a:schemeClr val="tx1">
                    <a:lumMod val="75000"/>
                    <a:lumOff val="25000"/>
                  </a:schemeClr>
                </a:solidFill>
                <a:latin typeface="+mn-lt"/>
              </a:rPr>
              <a:t>El objetivo de esta prueba es comprobar que los períodos de pago ingresados a la tarjeta electrónica sean razonables de acuerdo con el criterio de esta Auditoría y la normativa que rige esta materia, con el fin de comunicar al despacho los posibles casos determinados como incorrectos para su revisión y corrección oportuna.</a:t>
            </a:r>
          </a:p>
        </p:txBody>
      </p:sp>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ángulo 6">
            <a:extLst>
              <a:ext uri="{FF2B5EF4-FFF2-40B4-BE49-F238E27FC236}">
                <a16:creationId xmlns:a16="http://schemas.microsoft.com/office/drawing/2014/main" id="{662FAEFB-A13A-4ACF-B33B-8458B380D3BD}"/>
              </a:ext>
            </a:extLst>
          </p:cNvPr>
          <p:cNvSpPr>
            <a:spLocks noChangeArrowheads="1"/>
          </p:cNvSpPr>
          <p:nvPr/>
        </p:nvSpPr>
        <p:spPr bwMode="auto">
          <a:xfrm>
            <a:off x="996033" y="1819508"/>
            <a:ext cx="741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buFont typeface="Arial" panose="020B0604020202020204" pitchFamily="34" charset="0"/>
              <a:buChar char="•"/>
            </a:pPr>
            <a:r>
              <a:rPr lang="es-ES" altLang="es-CR" sz="2400" dirty="0"/>
              <a:t> Consulta</a:t>
            </a:r>
          </a:p>
          <a:p>
            <a:pPr algn="just" eaLnBrk="1" hangingPunct="1">
              <a:buFont typeface="Arial" panose="020B0604020202020204" pitchFamily="34" charset="0"/>
              <a:buChar char="•"/>
            </a:pPr>
            <a:r>
              <a:rPr lang="es-ES" altLang="es-CR" sz="2400" dirty="0"/>
              <a:t> General</a:t>
            </a:r>
          </a:p>
          <a:p>
            <a:pPr algn="just" eaLnBrk="1" hangingPunct="1">
              <a:buFont typeface="Arial" panose="020B0604020202020204" pitchFamily="34" charset="0"/>
              <a:buChar char="•"/>
            </a:pPr>
            <a:r>
              <a:rPr lang="es-ES" altLang="es-CR" sz="2400" dirty="0"/>
              <a:t> Rango de fecha (de acuerdo con el volumen de transacciones del despacho) </a:t>
            </a:r>
          </a:p>
          <a:p>
            <a:pPr algn="just" eaLnBrk="1" hangingPunct="1">
              <a:buFont typeface="Arial" panose="020B0604020202020204" pitchFamily="34" charset="0"/>
              <a:buChar char="•"/>
            </a:pPr>
            <a:r>
              <a:rPr lang="es-ES" altLang="es-CR" sz="2400" dirty="0"/>
              <a:t>Tipo de expediente “Pensión alimentaria” (cuando el juzgado es mixto)</a:t>
            </a:r>
          </a:p>
          <a:p>
            <a:pPr algn="just" eaLnBrk="1" hangingPunct="1">
              <a:buFont typeface="Arial" panose="020B0604020202020204" pitchFamily="34" charset="0"/>
              <a:buChar char="•"/>
            </a:pPr>
            <a:r>
              <a:rPr lang="es-ES" altLang="es-CR" sz="2400" dirty="0"/>
              <a:t> Autorizaciones</a:t>
            </a:r>
          </a:p>
          <a:p>
            <a:pPr algn="just" eaLnBrk="1" hangingPunct="1">
              <a:buFont typeface="Arial" panose="020B0604020202020204" pitchFamily="34" charset="0"/>
              <a:buChar char="•"/>
            </a:pPr>
            <a:r>
              <a:rPr lang="es-ES" altLang="es-CR" sz="2400" dirty="0"/>
              <a:t> Tarjeta actualizada y se selecciona la opción “SÍ”</a:t>
            </a:r>
          </a:p>
          <a:p>
            <a:pPr algn="just" eaLnBrk="1" hangingPunct="1">
              <a:buFont typeface="Arial" panose="020B0604020202020204" pitchFamily="34" charset="0"/>
              <a:buChar char="•"/>
            </a:pPr>
            <a:r>
              <a:rPr lang="es-ES" altLang="es-CR" sz="2400" dirty="0"/>
              <a:t>  Tipo “Normal”</a:t>
            </a:r>
          </a:p>
          <a:p>
            <a:pPr algn="just" eaLnBrk="1" hangingPunct="1">
              <a:buFont typeface="Arial" panose="020B0604020202020204" pitchFamily="34" charset="0"/>
              <a:buChar char="•"/>
            </a:pPr>
            <a:r>
              <a:rPr lang="es-ES" altLang="es-CR" sz="2400" dirty="0"/>
              <a:t>  </a:t>
            </a:r>
            <a:r>
              <a:rPr lang="es-ES" altLang="es-CR" sz="2400" dirty="0" err="1"/>
              <a:t>Enter</a:t>
            </a:r>
            <a:endParaRPr lang="es-ES" altLang="es-CR" sz="2400" dirty="0"/>
          </a:p>
        </p:txBody>
      </p:sp>
      <p:sp>
        <p:nvSpPr>
          <p:cNvPr id="57347" name="CuadroTexto 2">
            <a:extLst>
              <a:ext uri="{FF2B5EF4-FFF2-40B4-BE49-F238E27FC236}">
                <a16:creationId xmlns:a16="http://schemas.microsoft.com/office/drawing/2014/main" id="{3365C1B5-D923-4DDC-B702-B85154F2FBE8}"/>
              </a:ext>
            </a:extLst>
          </p:cNvPr>
          <p:cNvSpPr txBox="1">
            <a:spLocks noChangeArrowheads="1"/>
          </p:cNvSpPr>
          <p:nvPr/>
        </p:nvSpPr>
        <p:spPr bwMode="auto">
          <a:xfrm>
            <a:off x="912144" y="520291"/>
            <a:ext cx="7273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s-CR" altLang="es-CR" sz="2800" b="1" dirty="0">
                <a:solidFill>
                  <a:schemeClr val="accent1"/>
                </a:solidFill>
                <a:latin typeface="+mj-lt"/>
                <a:ea typeface="+mj-ea"/>
                <a:cs typeface="+mj-cs"/>
              </a:rPr>
              <a:t>Pasos para la realización de la prueba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uadroTexto 1">
            <a:extLst>
              <a:ext uri="{FF2B5EF4-FFF2-40B4-BE49-F238E27FC236}">
                <a16:creationId xmlns:a16="http://schemas.microsoft.com/office/drawing/2014/main" id="{B3DC1760-DD1B-4A8D-808A-4FEFFC1C72BE}"/>
              </a:ext>
            </a:extLst>
          </p:cNvPr>
          <p:cNvSpPr txBox="1">
            <a:spLocks noChangeArrowheads="1"/>
          </p:cNvSpPr>
          <p:nvPr/>
        </p:nvSpPr>
        <p:spPr bwMode="auto">
          <a:xfrm>
            <a:off x="964663" y="530225"/>
            <a:ext cx="6408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Procedimiento para comprobar períodos de pago en la tarjeta electrónica</a:t>
            </a:r>
          </a:p>
        </p:txBody>
      </p:sp>
      <p:pic>
        <p:nvPicPr>
          <p:cNvPr id="58371" name="Imagen 1">
            <a:extLst>
              <a:ext uri="{FF2B5EF4-FFF2-40B4-BE49-F238E27FC236}">
                <a16:creationId xmlns:a16="http://schemas.microsoft.com/office/drawing/2014/main" id="{83128193-BBF1-4821-8A3C-0D238249C2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663" y="1735983"/>
            <a:ext cx="6881813"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n 1">
            <a:extLst>
              <a:ext uri="{FF2B5EF4-FFF2-40B4-BE49-F238E27FC236}">
                <a16:creationId xmlns:a16="http://schemas.microsoft.com/office/drawing/2014/main" id="{292FE9FC-6726-420F-97DE-694DD6C055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921" y="1104696"/>
            <a:ext cx="790733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CuadroTexto 2">
            <a:extLst>
              <a:ext uri="{FF2B5EF4-FFF2-40B4-BE49-F238E27FC236}">
                <a16:creationId xmlns:a16="http://schemas.microsoft.com/office/drawing/2014/main" id="{AAAAED62-DD09-4478-A16F-08D6BFDFF9C3}"/>
              </a:ext>
            </a:extLst>
          </p:cNvPr>
          <p:cNvSpPr txBox="1">
            <a:spLocks noChangeArrowheads="1"/>
          </p:cNvSpPr>
          <p:nvPr/>
        </p:nvSpPr>
        <p:spPr bwMode="auto">
          <a:xfrm>
            <a:off x="335152" y="404813"/>
            <a:ext cx="7272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Resultado de períodos de pago incorrectos</a:t>
            </a:r>
          </a:p>
        </p:txBody>
      </p:sp>
      <p:sp>
        <p:nvSpPr>
          <p:cNvPr id="59396" name="CuadroTexto 1">
            <a:extLst>
              <a:ext uri="{FF2B5EF4-FFF2-40B4-BE49-F238E27FC236}">
                <a16:creationId xmlns:a16="http://schemas.microsoft.com/office/drawing/2014/main" id="{F53DEB3E-9082-44F8-A9C3-E5DB0D78FE84}"/>
              </a:ext>
            </a:extLst>
          </p:cNvPr>
          <p:cNvSpPr txBox="1">
            <a:spLocks noChangeArrowheads="1"/>
          </p:cNvSpPr>
          <p:nvPr/>
        </p:nvSpPr>
        <p:spPr bwMode="auto">
          <a:xfrm>
            <a:off x="1367188" y="5430248"/>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s-CR" altLang="es-CR" dirty="0"/>
              <a:t>Nota: Para ordenar los períodos de pago en forma ascendente, dar </a:t>
            </a:r>
            <a:r>
              <a:rPr lang="es-CR" altLang="es-CR" dirty="0" err="1"/>
              <a:t>click</a:t>
            </a:r>
            <a:r>
              <a:rPr lang="es-CR" altLang="es-CR" dirty="0"/>
              <a:t> en la pestaña “Inicio Aplicación”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68158B0-8E71-46AC-8D8A-B735B7652512}"/>
              </a:ext>
            </a:extLst>
          </p:cNvPr>
          <p:cNvSpPr>
            <a:spLocks noGrp="1" noChangeArrowheads="1"/>
          </p:cNvSpPr>
          <p:nvPr>
            <p:ph type="title"/>
          </p:nvPr>
        </p:nvSpPr>
        <p:spPr>
          <a:xfrm>
            <a:off x="656147" y="677586"/>
            <a:ext cx="7704138" cy="649288"/>
          </a:xfrm>
        </p:spPr>
        <p:txBody>
          <a:bodyPr>
            <a:normAutofit fontScale="90000"/>
          </a:bodyPr>
          <a:lstStyle/>
          <a:p>
            <a:pPr eaLnBrk="1" hangingPunct="1"/>
            <a:r>
              <a:rPr lang="es-ES" altLang="es-CR" sz="2800" b="1" dirty="0"/>
              <a:t>Prueba N° 11: Errores en Banco de Costa Rica</a:t>
            </a:r>
          </a:p>
        </p:txBody>
      </p:sp>
      <p:sp>
        <p:nvSpPr>
          <p:cNvPr id="60419" name="Rectangle 3">
            <a:extLst>
              <a:ext uri="{FF2B5EF4-FFF2-40B4-BE49-F238E27FC236}">
                <a16:creationId xmlns:a16="http://schemas.microsoft.com/office/drawing/2014/main" id="{724F090D-FCBF-4417-A91E-0D14AB1F7EDB}"/>
              </a:ext>
            </a:extLst>
          </p:cNvPr>
          <p:cNvSpPr>
            <a:spLocks noGrp="1" noChangeArrowheads="1"/>
          </p:cNvSpPr>
          <p:nvPr>
            <p:ph idx="1"/>
          </p:nvPr>
        </p:nvSpPr>
        <p:spPr>
          <a:xfrm>
            <a:off x="550457" y="2054400"/>
            <a:ext cx="7704137" cy="3168650"/>
          </a:xfrm>
        </p:spPr>
        <p:txBody>
          <a:bodyPr/>
          <a:lstStyle/>
          <a:p>
            <a:pPr algn="just" eaLnBrk="1" hangingPunct="1">
              <a:buFontTx/>
              <a:buNone/>
            </a:pPr>
            <a:r>
              <a:rPr lang="es-ES" altLang="es-CR" dirty="0"/>
              <a:t>    Este procedimiento consiste en que las Administraciones Regionales verifiquen en el sistema, que los despachos corrijan diariamente los errores generados en el SDJ, con el fin de evitar afectación al usuario en las diferentes etapas del proceso. (Ver guías en intranet sobre corrección de errores)</a:t>
            </a:r>
          </a:p>
          <a:p>
            <a:pPr algn="just" eaLnBrk="1" hangingPunct="1">
              <a:buFontTx/>
              <a:buNone/>
            </a:pPr>
            <a:endParaRPr lang="es-ES" altLang="es-CR" dirty="0"/>
          </a:p>
          <a:p>
            <a:pPr algn="just" eaLnBrk="1" hangingPunct="1">
              <a:buFontTx/>
              <a:buNone/>
            </a:pPr>
            <a:endParaRPr lang="es-ES" altLang="es-CR" dirty="0"/>
          </a:p>
        </p:txBody>
      </p:sp>
    </p:spTree>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6359D43-0706-4073-8B42-46E56F0F3469}"/>
              </a:ext>
            </a:extLst>
          </p:cNvPr>
          <p:cNvSpPr>
            <a:spLocks noGrp="1" noChangeArrowheads="1"/>
          </p:cNvSpPr>
          <p:nvPr>
            <p:ph type="title"/>
          </p:nvPr>
        </p:nvSpPr>
        <p:spPr>
          <a:xfrm>
            <a:off x="412867" y="379647"/>
            <a:ext cx="7704138" cy="1368425"/>
          </a:xfrm>
        </p:spPr>
        <p:txBody>
          <a:bodyPr/>
          <a:lstStyle/>
          <a:p>
            <a:pPr eaLnBrk="1" hangingPunct="1"/>
            <a:r>
              <a:rPr lang="es-CR" altLang="es-CR" sz="2800" b="1" dirty="0"/>
              <a:t>Pasos a seguir en el SDJ para realizar prueba en el Módulo de Errores</a:t>
            </a:r>
            <a:endParaRPr lang="es-ES" altLang="es-CR" sz="2800" b="1" dirty="0"/>
          </a:p>
        </p:txBody>
      </p:sp>
      <p:sp>
        <p:nvSpPr>
          <p:cNvPr id="33795" name="Rectangle 3">
            <a:extLst>
              <a:ext uri="{FF2B5EF4-FFF2-40B4-BE49-F238E27FC236}">
                <a16:creationId xmlns:a16="http://schemas.microsoft.com/office/drawing/2014/main" id="{7DE7C29B-9EDB-4B62-96F8-DBD44F125B3D}"/>
              </a:ext>
            </a:extLst>
          </p:cNvPr>
          <p:cNvSpPr>
            <a:spLocks noGrp="1" noChangeArrowheads="1"/>
          </p:cNvSpPr>
          <p:nvPr>
            <p:ph idx="1"/>
          </p:nvPr>
        </p:nvSpPr>
        <p:spPr>
          <a:xfrm>
            <a:off x="687855" y="1974836"/>
            <a:ext cx="7704137" cy="3332162"/>
          </a:xfrm>
        </p:spPr>
        <p:txBody>
          <a:bodyPr rtlCol="0">
            <a:normAutofit/>
          </a:bodyPr>
          <a:lstStyle/>
          <a:p>
            <a:pPr eaLnBrk="1" fontAlgn="auto" hangingPunct="1">
              <a:buClr>
                <a:schemeClr val="accent1">
                  <a:lumMod val="75000"/>
                </a:schemeClr>
              </a:buClr>
              <a:defRPr/>
            </a:pPr>
            <a:r>
              <a:rPr lang="es-ES" altLang="es-CR" dirty="0"/>
              <a:t>Consulta</a:t>
            </a:r>
          </a:p>
          <a:p>
            <a:pPr eaLnBrk="1" fontAlgn="auto" hangingPunct="1">
              <a:buClr>
                <a:schemeClr val="accent1">
                  <a:lumMod val="75000"/>
                </a:schemeClr>
              </a:buClr>
              <a:defRPr/>
            </a:pPr>
            <a:r>
              <a:rPr lang="es-ES" altLang="es-CR" dirty="0"/>
              <a:t>General </a:t>
            </a:r>
          </a:p>
          <a:p>
            <a:pPr eaLnBrk="1" fontAlgn="auto" hangingPunct="1">
              <a:buClr>
                <a:schemeClr val="accent1">
                  <a:lumMod val="75000"/>
                </a:schemeClr>
              </a:buClr>
              <a:defRPr/>
            </a:pPr>
            <a:r>
              <a:rPr lang="es-ES" altLang="es-CR" dirty="0"/>
              <a:t>Errores BCR</a:t>
            </a:r>
          </a:p>
          <a:p>
            <a:pPr eaLnBrk="1" fontAlgn="auto" hangingPunct="1">
              <a:buClr>
                <a:schemeClr val="accent1">
                  <a:lumMod val="75000"/>
                </a:schemeClr>
              </a:buClr>
              <a:defRPr/>
            </a:pPr>
            <a:r>
              <a:rPr lang="es-ES" altLang="es-CR" dirty="0"/>
              <a:t>Errores a consultar seleccionamos la opción “Todos”</a:t>
            </a:r>
          </a:p>
          <a:p>
            <a:pPr eaLnBrk="1" fontAlgn="auto" hangingPunct="1">
              <a:buClr>
                <a:schemeClr val="accent1">
                  <a:lumMod val="75000"/>
                </a:schemeClr>
              </a:buClr>
              <a:defRPr/>
            </a:pPr>
            <a:r>
              <a:rPr lang="es-ES" altLang="es-CR" dirty="0"/>
              <a:t>Errores en Planilla</a:t>
            </a:r>
          </a:p>
          <a:p>
            <a:pPr eaLnBrk="1" fontAlgn="auto" hangingPunct="1">
              <a:buClr>
                <a:schemeClr val="accent1">
                  <a:lumMod val="75000"/>
                </a:schemeClr>
              </a:buClr>
              <a:defRPr/>
            </a:pPr>
            <a:r>
              <a:rPr lang="es-ES" altLang="es-CR" dirty="0"/>
              <a:t>Sin corregir </a:t>
            </a:r>
          </a:p>
          <a:p>
            <a:pPr eaLnBrk="1" fontAlgn="auto" hangingPunct="1">
              <a:buClr>
                <a:schemeClr val="accent1">
                  <a:lumMod val="75000"/>
                </a:schemeClr>
              </a:buClr>
              <a:defRPr/>
            </a:pPr>
            <a:r>
              <a:rPr lang="es-ES" altLang="es-CR" dirty="0" err="1"/>
              <a:t>Enter</a:t>
            </a:r>
            <a:endParaRPr lang="es-ES" altLang="es-C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5"/>
                                        </p:tgtEl>
                                        <p:attrNameLst>
                                          <p:attrName>style.visibility</p:attrName>
                                        </p:attrNameLst>
                                      </p:cBhvr>
                                      <p:to>
                                        <p:strVal val="visible"/>
                                      </p:to>
                                    </p:set>
                                    <p:animEffect transition="in" filter="fade">
                                      <p:cBhvr>
                                        <p:cTn id="10"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F34B7ED-3C70-46B0-9B09-0384EB120DE9}"/>
              </a:ext>
            </a:extLst>
          </p:cNvPr>
          <p:cNvSpPr>
            <a:spLocks noGrp="1" noChangeArrowheads="1"/>
          </p:cNvSpPr>
          <p:nvPr>
            <p:ph type="title"/>
          </p:nvPr>
        </p:nvSpPr>
        <p:spPr>
          <a:xfrm>
            <a:off x="444574" y="400488"/>
            <a:ext cx="7704137" cy="1025525"/>
          </a:xfrm>
        </p:spPr>
        <p:txBody>
          <a:bodyPr/>
          <a:lstStyle/>
          <a:p>
            <a:pPr eaLnBrk="1" hangingPunct="1"/>
            <a:r>
              <a:rPr lang="es-CR" altLang="es-CR" sz="2800" b="1" dirty="0"/>
              <a:t>Presentación de la pantalla que representa el paso anterior de esta guía</a:t>
            </a:r>
            <a:endParaRPr lang="es-ES" altLang="es-CR" sz="2800" b="1" dirty="0"/>
          </a:p>
        </p:txBody>
      </p:sp>
      <p:pic>
        <p:nvPicPr>
          <p:cNvPr id="62467" name="Imagen 2">
            <a:extLst>
              <a:ext uri="{FF2B5EF4-FFF2-40B4-BE49-F238E27FC236}">
                <a16:creationId xmlns:a16="http://schemas.microsoft.com/office/drawing/2014/main" id="{DA04A173-690A-4A62-A624-6933E15A58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8661" y="1716991"/>
            <a:ext cx="67500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96414F5-7C94-47D7-A42A-DE1CE030005D}"/>
              </a:ext>
            </a:extLst>
          </p:cNvPr>
          <p:cNvSpPr>
            <a:spLocks noGrp="1" noChangeArrowheads="1"/>
          </p:cNvSpPr>
          <p:nvPr>
            <p:ph type="title"/>
          </p:nvPr>
        </p:nvSpPr>
        <p:spPr>
          <a:xfrm>
            <a:off x="518516" y="459472"/>
            <a:ext cx="7704138" cy="882650"/>
          </a:xfrm>
        </p:spPr>
        <p:txBody>
          <a:bodyPr>
            <a:normAutofit fontScale="90000"/>
          </a:bodyPr>
          <a:lstStyle/>
          <a:p>
            <a:pPr eaLnBrk="1" hangingPunct="1"/>
            <a:r>
              <a:rPr lang="es-CR" altLang="es-CR" sz="2800" b="1" dirty="0"/>
              <a:t>Resultado de la prueba sobre errores en BCR realizada a modo de ejemplo</a:t>
            </a:r>
            <a:endParaRPr lang="es-ES" altLang="es-CR" sz="2800" b="1" dirty="0"/>
          </a:p>
        </p:txBody>
      </p:sp>
      <p:pic>
        <p:nvPicPr>
          <p:cNvPr id="63491" name="Imagen 2">
            <a:extLst>
              <a:ext uri="{FF2B5EF4-FFF2-40B4-BE49-F238E27FC236}">
                <a16:creationId xmlns:a16="http://schemas.microsoft.com/office/drawing/2014/main" id="{7EE3E6F7-D1DD-4ECF-B21B-C2B61CC2DD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128" y="1811119"/>
            <a:ext cx="7069138"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n 1">
            <a:extLst>
              <a:ext uri="{FF2B5EF4-FFF2-40B4-BE49-F238E27FC236}">
                <a16:creationId xmlns:a16="http://schemas.microsoft.com/office/drawing/2014/main" id="{A7555E36-44B2-4289-B5BB-FB83ECAA76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455" y="2062956"/>
            <a:ext cx="7993062"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CuadroTexto 2">
            <a:extLst>
              <a:ext uri="{FF2B5EF4-FFF2-40B4-BE49-F238E27FC236}">
                <a16:creationId xmlns:a16="http://schemas.microsoft.com/office/drawing/2014/main" id="{5BAB6507-D99E-453E-961D-FB72845ECA07}"/>
              </a:ext>
            </a:extLst>
          </p:cNvPr>
          <p:cNvSpPr txBox="1">
            <a:spLocks noChangeArrowheads="1"/>
          </p:cNvSpPr>
          <p:nvPr/>
        </p:nvSpPr>
        <p:spPr bwMode="auto">
          <a:xfrm>
            <a:off x="-167823" y="626889"/>
            <a:ext cx="77771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Resultado de prueba errores en planillas aplicadas en el BCR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uadroTexto 1">
            <a:extLst>
              <a:ext uri="{FF2B5EF4-FFF2-40B4-BE49-F238E27FC236}">
                <a16:creationId xmlns:a16="http://schemas.microsoft.com/office/drawing/2014/main" id="{2A109FD5-DB00-403B-B98A-19ACBDF408DB}"/>
              </a:ext>
            </a:extLst>
          </p:cNvPr>
          <p:cNvSpPr txBox="1">
            <a:spLocks noChangeArrowheads="1"/>
          </p:cNvSpPr>
          <p:nvPr/>
        </p:nvSpPr>
        <p:spPr bwMode="auto">
          <a:xfrm>
            <a:off x="584972" y="534974"/>
            <a:ext cx="741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s-ES" altLang="es-CR" sz="2800" b="1" dirty="0">
                <a:solidFill>
                  <a:schemeClr val="accent1"/>
                </a:solidFill>
                <a:latin typeface="+mj-lt"/>
                <a:ea typeface="+mj-ea"/>
                <a:cs typeface="+mj-cs"/>
              </a:rPr>
              <a:t>Prueba N° 12: Usuarios con más de un perfil</a:t>
            </a:r>
          </a:p>
          <a:p>
            <a:endParaRPr lang="es-CR" altLang="es-CR" sz="2400" dirty="0"/>
          </a:p>
        </p:txBody>
      </p:sp>
      <p:sp>
        <p:nvSpPr>
          <p:cNvPr id="3" name="CuadroTexto 2">
            <a:extLst>
              <a:ext uri="{FF2B5EF4-FFF2-40B4-BE49-F238E27FC236}">
                <a16:creationId xmlns:a16="http://schemas.microsoft.com/office/drawing/2014/main" id="{08389CE8-10C5-4969-95FC-BB52101ACA16}"/>
              </a:ext>
            </a:extLst>
          </p:cNvPr>
          <p:cNvSpPr txBox="1"/>
          <p:nvPr/>
        </p:nvSpPr>
        <p:spPr>
          <a:xfrm>
            <a:off x="729433" y="3612876"/>
            <a:ext cx="7272338" cy="3048000"/>
          </a:xfrm>
          <a:prstGeom prst="rect">
            <a:avLst/>
          </a:prstGeom>
          <a:noFill/>
        </p:spPr>
        <p:txBody>
          <a:bodyPr>
            <a:spAutoFit/>
          </a:bodyPr>
          <a:lstStyle/>
          <a:p>
            <a:pPr>
              <a:defRPr/>
            </a:pPr>
            <a:r>
              <a:rPr lang="es-CR" sz="2400" dirty="0"/>
              <a:t>Los pasos a seguir se detallan a continuación:</a:t>
            </a:r>
          </a:p>
          <a:p>
            <a:pPr>
              <a:defRPr/>
            </a:pPr>
            <a:endParaRPr lang="es-CR" sz="2000" dirty="0"/>
          </a:p>
          <a:p>
            <a:pPr marL="342900" indent="-342900">
              <a:buFont typeface="Arial" panose="020B0604020202020204" pitchFamily="34" charset="0"/>
              <a:buChar char="•"/>
              <a:defRPr/>
            </a:pPr>
            <a:r>
              <a:rPr lang="es-CR" sz="2400" dirty="0"/>
              <a:t>Consulta</a:t>
            </a:r>
          </a:p>
          <a:p>
            <a:pPr marL="342900" indent="-342900">
              <a:buFont typeface="Arial" panose="020B0604020202020204" pitchFamily="34" charset="0"/>
              <a:buChar char="•"/>
              <a:defRPr/>
            </a:pPr>
            <a:r>
              <a:rPr lang="es-CR" sz="2400" dirty="0"/>
              <a:t>General</a:t>
            </a:r>
          </a:p>
          <a:p>
            <a:pPr marL="342900" indent="-342900">
              <a:buFont typeface="Arial" panose="020B0604020202020204" pitchFamily="34" charset="0"/>
              <a:buChar char="•"/>
              <a:defRPr/>
            </a:pPr>
            <a:r>
              <a:rPr lang="es-CR" sz="2400" dirty="0"/>
              <a:t>Partes y personas</a:t>
            </a:r>
          </a:p>
          <a:p>
            <a:pPr marL="342900" indent="-342900">
              <a:buFont typeface="Arial" panose="020B0604020202020204" pitchFamily="34" charset="0"/>
              <a:buChar char="•"/>
              <a:defRPr/>
            </a:pPr>
            <a:r>
              <a:rPr lang="es-CR" sz="2400" dirty="0"/>
              <a:t>Usuarios con más de un perfil</a:t>
            </a:r>
          </a:p>
          <a:p>
            <a:pPr marL="342900" indent="-342900">
              <a:buFont typeface="Arial" panose="020B0604020202020204" pitchFamily="34" charset="0"/>
              <a:buChar char="•"/>
              <a:defRPr/>
            </a:pPr>
            <a:r>
              <a:rPr lang="es-CR" sz="2400" dirty="0"/>
              <a:t>Confirma la ejecución del reporte?</a:t>
            </a:r>
          </a:p>
          <a:p>
            <a:pPr marL="342900" indent="-342900">
              <a:buFont typeface="Arial" panose="020B0604020202020204" pitchFamily="34" charset="0"/>
              <a:buChar char="•"/>
              <a:defRPr/>
            </a:pPr>
            <a:r>
              <a:rPr lang="es-CR" sz="2400" dirty="0"/>
              <a:t>Sí</a:t>
            </a:r>
          </a:p>
        </p:txBody>
      </p:sp>
      <p:sp>
        <p:nvSpPr>
          <p:cNvPr id="65540" name="CuadroTexto 3">
            <a:extLst>
              <a:ext uri="{FF2B5EF4-FFF2-40B4-BE49-F238E27FC236}">
                <a16:creationId xmlns:a16="http://schemas.microsoft.com/office/drawing/2014/main" id="{89693F2D-B2D6-4EDB-B0AD-2078E48C61D6}"/>
              </a:ext>
            </a:extLst>
          </p:cNvPr>
          <p:cNvSpPr txBox="1">
            <a:spLocks noChangeArrowheads="1"/>
          </p:cNvSpPr>
          <p:nvPr/>
        </p:nvSpPr>
        <p:spPr bwMode="auto">
          <a:xfrm>
            <a:off x="693715" y="1674538"/>
            <a:ext cx="71993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a:r>
              <a:rPr lang="es-CR" altLang="es-CR" sz="2400" dirty="0"/>
              <a:t>El objetivo de esta prueba es verificar que no se hayan asignado a un usuario del SDJ dos perfiles de riesgo en un mismo período, excepto en cierres colectivos y que la disponibilidad sea de dos funcionarios.</a:t>
            </a:r>
          </a:p>
          <a:p>
            <a:pPr algn="just"/>
            <a:endParaRPr lang="es-CR" altLang="es-CR" sz="2400" dirty="0"/>
          </a:p>
        </p:txBody>
      </p:sp>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ACE85C-933E-460D-B79E-3CCF0C4B3D5A}"/>
              </a:ext>
            </a:extLst>
          </p:cNvPr>
          <p:cNvSpPr>
            <a:spLocks noGrp="1" noChangeArrowheads="1"/>
          </p:cNvSpPr>
          <p:nvPr>
            <p:ph type="title"/>
          </p:nvPr>
        </p:nvSpPr>
        <p:spPr>
          <a:xfrm>
            <a:off x="770143" y="482366"/>
            <a:ext cx="7704137" cy="1981200"/>
          </a:xfrm>
        </p:spPr>
        <p:txBody>
          <a:bodyPr/>
          <a:lstStyle/>
          <a:p>
            <a:pPr eaLnBrk="1" hangingPunct="1"/>
            <a:r>
              <a:rPr lang="es-CR" altLang="es-CR" sz="2800" b="1" dirty="0"/>
              <a:t>Resultado de la aplicación del procedimiento para el ingreso al Módulo de Depósitos con saldo</a:t>
            </a:r>
            <a:endParaRPr lang="es-ES" altLang="es-CR" sz="2800" b="1" dirty="0"/>
          </a:p>
        </p:txBody>
      </p:sp>
      <p:sp>
        <p:nvSpPr>
          <p:cNvPr id="11267" name="Rectangle 3">
            <a:extLst>
              <a:ext uri="{FF2B5EF4-FFF2-40B4-BE49-F238E27FC236}">
                <a16:creationId xmlns:a16="http://schemas.microsoft.com/office/drawing/2014/main" id="{130910DC-4C31-4673-9CF4-1934B094E962}"/>
              </a:ext>
            </a:extLst>
          </p:cNvPr>
          <p:cNvSpPr>
            <a:spLocks noGrp="1" noChangeArrowheads="1"/>
          </p:cNvSpPr>
          <p:nvPr>
            <p:ph idx="1"/>
          </p:nvPr>
        </p:nvSpPr>
        <p:spPr>
          <a:xfrm>
            <a:off x="380039" y="2463566"/>
            <a:ext cx="8229600" cy="3700463"/>
          </a:xfrm>
        </p:spPr>
        <p:txBody>
          <a:bodyPr/>
          <a:lstStyle/>
          <a:p>
            <a:pPr algn="just" eaLnBrk="1" hangingPunct="1">
              <a:buFontTx/>
              <a:buNone/>
            </a:pPr>
            <a:r>
              <a:rPr lang="es-CR" altLang="es-CR" sz="2800" dirty="0"/>
              <a:t>   </a:t>
            </a:r>
            <a:r>
              <a:rPr lang="es-CR" altLang="es-CR" dirty="0"/>
              <a:t>Una vez que se aplicó el procedimiento de ingreso al Módulo de Depósitos con Saldo indicado en la pantalla anterior, se desplegarán todos los depósitos con saldo existentes en la base de datos del despacho judicial que se está consultando, como se muestra en la siguiente imagen: </a:t>
            </a:r>
            <a:endParaRPr lang="es-ES" altLang="es-CR" dirty="0"/>
          </a:p>
        </p:txBody>
      </p:sp>
    </p:spTree>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4FD91C8-EA2E-4A8C-84B8-6A674135C444}"/>
              </a:ext>
            </a:extLst>
          </p:cNvPr>
          <p:cNvSpPr>
            <a:spLocks noGrp="1" noChangeArrowheads="1"/>
          </p:cNvSpPr>
          <p:nvPr>
            <p:ph type="title"/>
          </p:nvPr>
        </p:nvSpPr>
        <p:spPr>
          <a:xfrm>
            <a:off x="711420" y="432034"/>
            <a:ext cx="7704137" cy="1243013"/>
          </a:xfrm>
        </p:spPr>
        <p:txBody>
          <a:bodyPr/>
          <a:lstStyle/>
          <a:p>
            <a:pPr eaLnBrk="1" hangingPunct="1"/>
            <a:r>
              <a:rPr lang="es-CR" altLang="es-CR" sz="2800" b="1" dirty="0"/>
              <a:t>Presentación de la pantalla que representa el paso anterior</a:t>
            </a:r>
            <a:endParaRPr lang="es-ES" altLang="es-CR" sz="2800" b="1" dirty="0"/>
          </a:p>
        </p:txBody>
      </p:sp>
      <p:pic>
        <p:nvPicPr>
          <p:cNvPr id="66563" name="Imagen 4">
            <a:extLst>
              <a:ext uri="{FF2B5EF4-FFF2-40B4-BE49-F238E27FC236}">
                <a16:creationId xmlns:a16="http://schemas.microsoft.com/office/drawing/2014/main" id="{D17D0D8B-6F3F-4CCA-89ED-BEA675E19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133" y="2329343"/>
            <a:ext cx="72024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C151430-3822-412C-B1AF-E08D1925B937}"/>
              </a:ext>
            </a:extLst>
          </p:cNvPr>
          <p:cNvSpPr>
            <a:spLocks noGrp="1" noChangeArrowheads="1"/>
          </p:cNvSpPr>
          <p:nvPr>
            <p:ph type="title"/>
          </p:nvPr>
        </p:nvSpPr>
        <p:spPr>
          <a:xfrm>
            <a:off x="602363" y="482366"/>
            <a:ext cx="7704137" cy="1316038"/>
          </a:xfrm>
        </p:spPr>
        <p:txBody>
          <a:bodyPr>
            <a:normAutofit fontScale="90000"/>
          </a:bodyPr>
          <a:lstStyle/>
          <a:p>
            <a:pPr eaLnBrk="1" hangingPunct="1"/>
            <a:r>
              <a:rPr lang="es-CR" altLang="es-CR" sz="2800" b="1" dirty="0"/>
              <a:t>Resultado de la prueba sobre usuarios con más de un perfil realizada a modo de ejemplo</a:t>
            </a:r>
            <a:endParaRPr lang="es-ES" altLang="es-CR" sz="2800" b="1" dirty="0"/>
          </a:p>
        </p:txBody>
      </p:sp>
      <p:pic>
        <p:nvPicPr>
          <p:cNvPr id="67587" name="Imagen 2">
            <a:extLst>
              <a:ext uri="{FF2B5EF4-FFF2-40B4-BE49-F238E27FC236}">
                <a16:creationId xmlns:a16="http://schemas.microsoft.com/office/drawing/2014/main" id="{5C4E50E5-2A8D-455A-88A1-B6A1C8225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917" y="2228675"/>
            <a:ext cx="8256587"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93883DE-1FEC-4A67-ACEC-9B68809CB89C}"/>
              </a:ext>
            </a:extLst>
          </p:cNvPr>
          <p:cNvSpPr>
            <a:spLocks noGrp="1" noChangeArrowheads="1"/>
          </p:cNvSpPr>
          <p:nvPr>
            <p:ph type="title"/>
          </p:nvPr>
        </p:nvSpPr>
        <p:spPr>
          <a:xfrm>
            <a:off x="719809" y="658536"/>
            <a:ext cx="7704137" cy="1171575"/>
          </a:xfrm>
        </p:spPr>
        <p:txBody>
          <a:bodyPr>
            <a:normAutofit fontScale="90000"/>
          </a:bodyPr>
          <a:lstStyle/>
          <a:p>
            <a:pPr eaLnBrk="1" hangingPunct="1"/>
            <a:r>
              <a:rPr lang="es-ES" altLang="es-CR" sz="2800" b="1" dirty="0"/>
              <a:t>Prueba N° 13: Desactivación de perfiles de los encargados del SDJ durante los periodos de ausentismo</a:t>
            </a:r>
          </a:p>
        </p:txBody>
      </p:sp>
      <p:sp>
        <p:nvSpPr>
          <p:cNvPr id="37891" name="Rectangle 3">
            <a:extLst>
              <a:ext uri="{FF2B5EF4-FFF2-40B4-BE49-F238E27FC236}">
                <a16:creationId xmlns:a16="http://schemas.microsoft.com/office/drawing/2014/main" id="{A4AE6753-2440-4030-BB98-A49059B2E7D8}"/>
              </a:ext>
            </a:extLst>
          </p:cNvPr>
          <p:cNvSpPr>
            <a:spLocks noGrp="1" noChangeArrowheads="1"/>
          </p:cNvSpPr>
          <p:nvPr>
            <p:ph idx="1"/>
          </p:nvPr>
        </p:nvSpPr>
        <p:spPr>
          <a:xfrm>
            <a:off x="650337" y="2807195"/>
            <a:ext cx="8229600" cy="3773488"/>
          </a:xfrm>
        </p:spPr>
        <p:txBody>
          <a:bodyPr/>
          <a:lstStyle/>
          <a:p>
            <a:pPr algn="just" eaLnBrk="1" hangingPunct="1">
              <a:buFontTx/>
              <a:buNone/>
            </a:pPr>
            <a:r>
              <a:rPr lang="es-ES" altLang="es-CR" dirty="0"/>
              <a:t>    El propósito de esta prueba es verificar que los despachos hayan desactivado los perfiles de riesgo de los usuarios del SDJ en períodos de ausentismo.</a:t>
            </a:r>
          </a:p>
          <a:p>
            <a:pPr algn="just" eaLnBrk="1" hangingPunct="1">
              <a:buFontTx/>
              <a:buNone/>
            </a:pPr>
            <a:r>
              <a:rPr lang="es-ES" altLang="es-CR" dirty="0"/>
              <a:t>    Para lo anterior, se debe solicitar a la Dirección Ejecutiva el reporte “empleados por despacho”.</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fade">
                                      <p:cBhvr>
                                        <p:cTn id="10"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7BEFAD-5719-486F-AB1B-6D85BADF01AD}"/>
              </a:ext>
            </a:extLst>
          </p:cNvPr>
          <p:cNvSpPr txBox="1"/>
          <p:nvPr/>
        </p:nvSpPr>
        <p:spPr>
          <a:xfrm>
            <a:off x="1448412" y="490553"/>
            <a:ext cx="7416800" cy="6524863"/>
          </a:xfrm>
          <a:prstGeom prst="rect">
            <a:avLst/>
          </a:prstGeom>
          <a:noFill/>
        </p:spPr>
        <p:txBody>
          <a:bodyPr>
            <a:spAutoFit/>
          </a:bodyPr>
          <a:lstStyle/>
          <a:p>
            <a:pPr>
              <a:defRPr/>
            </a:pPr>
            <a:r>
              <a:rPr lang="es-CR" sz="2800" b="1" dirty="0"/>
              <a:t>Pasos para obtener el reporte</a:t>
            </a:r>
            <a:r>
              <a:rPr lang="es-CR" sz="2800" dirty="0"/>
              <a:t>:</a:t>
            </a:r>
          </a:p>
          <a:p>
            <a:pPr>
              <a:defRPr/>
            </a:pPr>
            <a:endParaRPr lang="es-CR" sz="2400" dirty="0"/>
          </a:p>
          <a:p>
            <a:pPr marL="342900" indent="-342900">
              <a:buFont typeface="Wingdings" panose="05000000000000000000" pitchFamily="2" charset="2"/>
              <a:buChar char="Ø"/>
              <a:defRPr/>
            </a:pPr>
            <a:endParaRPr lang="es-CR" sz="2400" dirty="0"/>
          </a:p>
          <a:p>
            <a:pPr marL="342900" indent="-342900">
              <a:buFont typeface="Wingdings" panose="05000000000000000000" pitchFamily="2" charset="2"/>
              <a:buChar char="Ø"/>
              <a:defRPr/>
            </a:pPr>
            <a:r>
              <a:rPr lang="es-CR" sz="2400" dirty="0"/>
              <a:t>Seleccionar código de oficina</a:t>
            </a:r>
          </a:p>
          <a:p>
            <a:pPr marL="342900" indent="-342900">
              <a:buFont typeface="Wingdings" panose="05000000000000000000" pitchFamily="2" charset="2"/>
              <a:buChar char="Ø"/>
              <a:defRPr/>
            </a:pPr>
            <a:endParaRPr lang="es-CR" sz="2400" dirty="0"/>
          </a:p>
          <a:p>
            <a:pPr marL="342900" indent="-342900">
              <a:buFont typeface="Wingdings" panose="05000000000000000000" pitchFamily="2" charset="2"/>
              <a:buChar char="Ø"/>
              <a:defRPr/>
            </a:pPr>
            <a:r>
              <a:rPr lang="es-CR" sz="2400" dirty="0"/>
              <a:t>Indicar fecha de inicio y fin de nombramiento</a:t>
            </a:r>
          </a:p>
          <a:p>
            <a:pPr marL="342900" indent="-342900">
              <a:buFont typeface="Wingdings" panose="05000000000000000000" pitchFamily="2" charset="2"/>
              <a:buChar char="Ø"/>
              <a:defRPr/>
            </a:pPr>
            <a:endParaRPr lang="es-CR" sz="2400" dirty="0"/>
          </a:p>
          <a:p>
            <a:pPr marL="342900" indent="-342900">
              <a:buFont typeface="Wingdings" panose="05000000000000000000" pitchFamily="2" charset="2"/>
              <a:buChar char="Ø"/>
              <a:defRPr/>
            </a:pPr>
            <a:r>
              <a:rPr lang="es-CR" sz="2400" dirty="0"/>
              <a:t>Ver reporte</a:t>
            </a:r>
          </a:p>
          <a:p>
            <a:pPr marL="342900" indent="-342900">
              <a:buFont typeface="Wingdings" panose="05000000000000000000" pitchFamily="2" charset="2"/>
              <a:buChar char="Ø"/>
              <a:defRPr/>
            </a:pPr>
            <a:endParaRPr lang="es-CR" sz="2400" dirty="0"/>
          </a:p>
          <a:p>
            <a:pPr marL="342900" indent="-342900">
              <a:buFont typeface="Wingdings" panose="05000000000000000000" pitchFamily="2" charset="2"/>
              <a:buChar char="Ø"/>
              <a:defRPr/>
            </a:pPr>
            <a:r>
              <a:rPr lang="es-CR" sz="2400" dirty="0"/>
              <a:t>Exportar a Excel</a:t>
            </a:r>
          </a:p>
          <a:p>
            <a:pPr marL="342900" indent="-342900">
              <a:buFont typeface="Wingdings" panose="05000000000000000000" pitchFamily="2" charset="2"/>
              <a:buChar char="Ø"/>
              <a:defRPr/>
            </a:pPr>
            <a:endParaRPr lang="es-CR" sz="2400" dirty="0"/>
          </a:p>
          <a:p>
            <a:pPr marL="342900" indent="-342900">
              <a:buFont typeface="Wingdings" panose="05000000000000000000" pitchFamily="2" charset="2"/>
              <a:buChar char="Ø"/>
              <a:defRPr/>
            </a:pPr>
            <a:r>
              <a:rPr lang="es-CR" sz="2400" dirty="0"/>
              <a:t>Extraer muestra de casos a investigar</a:t>
            </a:r>
          </a:p>
          <a:p>
            <a:pPr marL="342900" indent="-342900">
              <a:buFont typeface="Wingdings" panose="05000000000000000000" pitchFamily="2" charset="2"/>
              <a:buChar char="Ø"/>
              <a:defRPr/>
            </a:pPr>
            <a:endParaRPr lang="es-CR" sz="2400" dirty="0"/>
          </a:p>
          <a:p>
            <a:pPr marL="342900" indent="-342900">
              <a:buFont typeface="Wingdings" panose="05000000000000000000" pitchFamily="2" charset="2"/>
              <a:buChar char="Ø"/>
              <a:defRPr/>
            </a:pPr>
            <a:r>
              <a:rPr lang="es-CR" sz="2400" dirty="0"/>
              <a:t>Verificar el procedimiento de acuerdo con la normativa</a:t>
            </a:r>
          </a:p>
          <a:p>
            <a:pPr>
              <a:defRPr/>
            </a:pPr>
            <a:endParaRPr lang="es-CR" dirty="0"/>
          </a:p>
          <a:p>
            <a:pPr>
              <a:defRPr/>
            </a:pPr>
            <a:endParaRPr lang="es-CR" dirty="0"/>
          </a:p>
          <a:p>
            <a:pPr>
              <a:defRPr/>
            </a:pPr>
            <a:endParaRPr lang="es-CR" dirty="0"/>
          </a:p>
        </p:txBody>
      </p:sp>
    </p:spTree>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n 1">
            <a:extLst>
              <a:ext uri="{FF2B5EF4-FFF2-40B4-BE49-F238E27FC236}">
                <a16:creationId xmlns:a16="http://schemas.microsoft.com/office/drawing/2014/main" id="{C3369F87-93A6-47EF-B0BD-0FD32CC5F8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694" y="2055885"/>
            <a:ext cx="83518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CuadroTexto 2">
            <a:extLst>
              <a:ext uri="{FF2B5EF4-FFF2-40B4-BE49-F238E27FC236}">
                <a16:creationId xmlns:a16="http://schemas.microsoft.com/office/drawing/2014/main" id="{38A4F0BE-540A-48D3-84A1-ACAA50F4F0D3}"/>
              </a:ext>
            </a:extLst>
          </p:cNvPr>
          <p:cNvSpPr txBox="1">
            <a:spLocks noChangeArrowheads="1"/>
          </p:cNvSpPr>
          <p:nvPr/>
        </p:nvSpPr>
        <p:spPr bwMode="auto">
          <a:xfrm>
            <a:off x="1063145" y="459473"/>
            <a:ext cx="763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s-CR" altLang="es-CR" sz="2800" b="1" dirty="0"/>
              <a:t>Ejemplo de reporte de empleados por despacho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uadroTexto 1">
            <a:extLst>
              <a:ext uri="{FF2B5EF4-FFF2-40B4-BE49-F238E27FC236}">
                <a16:creationId xmlns:a16="http://schemas.microsoft.com/office/drawing/2014/main" id="{A59DAC62-1073-4758-A439-C84DDBE875E6}"/>
              </a:ext>
            </a:extLst>
          </p:cNvPr>
          <p:cNvSpPr txBox="1">
            <a:spLocks noChangeArrowheads="1"/>
          </p:cNvSpPr>
          <p:nvPr/>
        </p:nvSpPr>
        <p:spPr bwMode="auto">
          <a:xfrm>
            <a:off x="1147035" y="989806"/>
            <a:ext cx="72739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a:r>
              <a:rPr lang="es-CR" altLang="es-CR" sz="2400" dirty="0"/>
              <a:t>De conformidad con la instrucción girada por parte de la Dirección Ejecutiva en reunión efectuada el 28 de junio de 2019,  cada Administración Regional, debe revisar las actividades de control del Sistema de Sostenibilidad de Ambiente de Control (SACO) e implementarlas gradualmente en cada una de las Oficinas.</a:t>
            </a:r>
          </a:p>
          <a:p>
            <a:endParaRPr lang="es-CR" altLang="es-CR" dirty="0"/>
          </a:p>
          <a:p>
            <a:endParaRPr lang="es-CR" altLang="es-CR" b="1" i="1" dirty="0">
              <a:solidFill>
                <a:srgbClr val="7030A0"/>
              </a:solidFill>
            </a:endParaRPr>
          </a:p>
        </p:txBody>
      </p:sp>
      <p:graphicFrame>
        <p:nvGraphicFramePr>
          <p:cNvPr id="71683" name="Objeto 1">
            <a:extLst>
              <a:ext uri="{FF2B5EF4-FFF2-40B4-BE49-F238E27FC236}">
                <a16:creationId xmlns:a16="http://schemas.microsoft.com/office/drawing/2014/main" id="{97091826-61AE-4083-86AC-F4E03D22318E}"/>
              </a:ext>
            </a:extLst>
          </p:cNvPr>
          <p:cNvGraphicFramePr>
            <a:graphicFrameLocks noChangeAspect="1"/>
          </p:cNvGraphicFramePr>
          <p:nvPr/>
        </p:nvGraphicFramePr>
        <p:xfrm>
          <a:off x="5808663" y="4437063"/>
          <a:ext cx="914400" cy="792162"/>
        </p:xfrm>
        <a:graphic>
          <a:graphicData uri="http://schemas.openxmlformats.org/presentationml/2006/ole">
            <mc:AlternateContent xmlns:mc="http://schemas.openxmlformats.org/markup-compatibility/2006">
              <mc:Choice xmlns:v="urn:schemas-microsoft-com:vml" Requires="v">
                <p:oleObj spid="_x0000_s4101" name="Document" showAsIcon="1" r:id="rId3" imgW="914400" imgH="792360" progId="Word.Document.8">
                  <p:embed/>
                </p:oleObj>
              </mc:Choice>
              <mc:Fallback>
                <p:oleObj name="Document" showAsIcon="1" r:id="rId3" imgW="914400" imgH="792360" progId="Word.Document.8">
                  <p:embed/>
                  <p:pic>
                    <p:nvPicPr>
                      <p:cNvPr id="71683" name="Objeto 1">
                        <a:extLst>
                          <a:ext uri="{FF2B5EF4-FFF2-40B4-BE49-F238E27FC236}">
                            <a16:creationId xmlns:a16="http://schemas.microsoft.com/office/drawing/2014/main" id="{97091826-61AE-4083-86AC-F4E03D223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4437063"/>
                        <a:ext cx="914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754B8A5-7A6C-4709-9B04-9B1BC731BF35}"/>
              </a:ext>
            </a:extLst>
          </p:cNvPr>
          <p:cNvSpPr>
            <a:spLocks noGrp="1" noChangeArrowheads="1"/>
          </p:cNvSpPr>
          <p:nvPr>
            <p:ph type="title"/>
          </p:nvPr>
        </p:nvSpPr>
        <p:spPr>
          <a:xfrm>
            <a:off x="476529" y="373310"/>
            <a:ext cx="7704137" cy="1981200"/>
          </a:xfrm>
        </p:spPr>
        <p:txBody>
          <a:bodyPr/>
          <a:lstStyle/>
          <a:p>
            <a:pPr eaLnBrk="1" hangingPunct="1"/>
            <a:r>
              <a:rPr lang="es-ES" altLang="es-CR" sz="2800" b="1" dirty="0"/>
              <a:t>Prueba N° 14 :  Discrecionalidad en el uso de las claves</a:t>
            </a:r>
          </a:p>
        </p:txBody>
      </p:sp>
      <p:sp>
        <p:nvSpPr>
          <p:cNvPr id="38915" name="Rectangle 3">
            <a:extLst>
              <a:ext uri="{FF2B5EF4-FFF2-40B4-BE49-F238E27FC236}">
                <a16:creationId xmlns:a16="http://schemas.microsoft.com/office/drawing/2014/main" id="{A844AA1D-29C7-4891-9F8F-3E98AC7A1730}"/>
              </a:ext>
            </a:extLst>
          </p:cNvPr>
          <p:cNvSpPr>
            <a:spLocks noGrp="1" noChangeArrowheads="1"/>
          </p:cNvSpPr>
          <p:nvPr>
            <p:ph idx="1"/>
          </p:nvPr>
        </p:nvSpPr>
        <p:spPr>
          <a:xfrm>
            <a:off x="476529" y="2043900"/>
            <a:ext cx="8229600" cy="1871662"/>
          </a:xfrm>
        </p:spPr>
        <p:txBody>
          <a:bodyPr/>
          <a:lstStyle/>
          <a:p>
            <a:pPr eaLnBrk="1" hangingPunct="1">
              <a:buFontTx/>
              <a:buNone/>
            </a:pPr>
            <a:endParaRPr lang="es-CR" altLang="es-CR" dirty="0"/>
          </a:p>
          <a:p>
            <a:pPr algn="just" eaLnBrk="1" hangingPunct="1">
              <a:buFontTx/>
              <a:buNone/>
            </a:pPr>
            <a:r>
              <a:rPr lang="es-ES" altLang="es-CR" dirty="0"/>
              <a:t>    El objetivo de esta prueba es verificar que las claves del SDJ en los despachos, sean utilizadas únicamente por el titular.</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fade">
                                      <p:cBhvr>
                                        <p:cTn id="10"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34AAE4E-4DDD-42C2-8DD2-BF6D54BE942F}"/>
              </a:ext>
            </a:extLst>
          </p:cNvPr>
          <p:cNvSpPr>
            <a:spLocks noGrp="1" noChangeArrowheads="1"/>
          </p:cNvSpPr>
          <p:nvPr>
            <p:ph type="title"/>
          </p:nvPr>
        </p:nvSpPr>
        <p:spPr>
          <a:xfrm>
            <a:off x="778532" y="447675"/>
            <a:ext cx="7704137" cy="1027113"/>
          </a:xfrm>
        </p:spPr>
        <p:txBody>
          <a:bodyPr/>
          <a:lstStyle/>
          <a:p>
            <a:pPr eaLnBrk="1" hangingPunct="1"/>
            <a:r>
              <a:rPr lang="es-CR" altLang="es-CR" sz="2800" b="1" dirty="0"/>
              <a:t>Procedimiento</a:t>
            </a:r>
            <a:endParaRPr lang="es-ES" altLang="es-CR" sz="2800" b="1" dirty="0"/>
          </a:p>
        </p:txBody>
      </p:sp>
      <p:sp>
        <p:nvSpPr>
          <p:cNvPr id="39939" name="Rectangle 3">
            <a:extLst>
              <a:ext uri="{FF2B5EF4-FFF2-40B4-BE49-F238E27FC236}">
                <a16:creationId xmlns:a16="http://schemas.microsoft.com/office/drawing/2014/main" id="{0BC54387-49BA-4C38-BC19-6A2CC1B83290}"/>
              </a:ext>
            </a:extLst>
          </p:cNvPr>
          <p:cNvSpPr>
            <a:spLocks noGrp="1" noChangeArrowheads="1"/>
          </p:cNvSpPr>
          <p:nvPr>
            <p:ph idx="1"/>
          </p:nvPr>
        </p:nvSpPr>
        <p:spPr>
          <a:xfrm>
            <a:off x="1265094" y="1600623"/>
            <a:ext cx="7704137" cy="4248150"/>
          </a:xfrm>
        </p:spPr>
        <p:txBody>
          <a:bodyPr/>
          <a:lstStyle/>
          <a:p>
            <a:pPr eaLnBrk="1" hangingPunct="1">
              <a:buFontTx/>
              <a:buNone/>
            </a:pPr>
            <a:endParaRPr lang="es-CR" altLang="es-CR" dirty="0"/>
          </a:p>
          <a:p>
            <a:pPr algn="just" eaLnBrk="1" hangingPunct="1">
              <a:buFont typeface="Wingdings" panose="05000000000000000000" pitchFamily="2" charset="2"/>
              <a:buChar char="Ø"/>
            </a:pPr>
            <a:r>
              <a:rPr lang="es-ES" altLang="es-CR" dirty="0"/>
              <a:t>Consulta</a:t>
            </a:r>
          </a:p>
          <a:p>
            <a:pPr algn="just" eaLnBrk="1" hangingPunct="1">
              <a:buFont typeface="Wingdings" panose="05000000000000000000" pitchFamily="2" charset="2"/>
              <a:buChar char="Ø"/>
            </a:pPr>
            <a:r>
              <a:rPr lang="es-ES" altLang="es-CR" dirty="0"/>
              <a:t>General</a:t>
            </a:r>
          </a:p>
          <a:p>
            <a:pPr algn="just" eaLnBrk="1" hangingPunct="1">
              <a:buFont typeface="Wingdings" panose="05000000000000000000" pitchFamily="2" charset="2"/>
              <a:buChar char="Ø"/>
            </a:pPr>
            <a:r>
              <a:rPr lang="es-ES" altLang="es-CR" dirty="0"/>
              <a:t>Partes y personas</a:t>
            </a:r>
          </a:p>
          <a:p>
            <a:pPr algn="just" eaLnBrk="1" hangingPunct="1">
              <a:buFont typeface="Wingdings" panose="05000000000000000000" pitchFamily="2" charset="2"/>
              <a:buChar char="Ø"/>
            </a:pPr>
            <a:r>
              <a:rPr lang="es-ES" altLang="es-CR" dirty="0"/>
              <a:t>Control de uso + Usuario SDJ y Parte en </a:t>
            </a:r>
            <a:r>
              <a:rPr lang="es-ES" altLang="es-CR" dirty="0" err="1"/>
              <a:t>Exp</a:t>
            </a:r>
            <a:r>
              <a:rPr lang="es-ES" altLang="es-CR" dirty="0"/>
              <a:t>.</a:t>
            </a:r>
          </a:p>
          <a:p>
            <a:pPr algn="just" eaLnBrk="1" hangingPunct="1">
              <a:buFont typeface="Wingdings" panose="05000000000000000000" pitchFamily="2" charset="2"/>
              <a:buChar char="Ø"/>
            </a:pPr>
            <a:r>
              <a:rPr lang="es-ES" altLang="es-CR" dirty="0"/>
              <a:t>Confirmar la ejecución del reporte?</a:t>
            </a:r>
          </a:p>
          <a:p>
            <a:pPr algn="just" eaLnBrk="1" hangingPunct="1">
              <a:buFont typeface="Wingdings" panose="05000000000000000000" pitchFamily="2" charset="2"/>
              <a:buChar char="Ø"/>
            </a:pPr>
            <a:r>
              <a:rPr lang="es-ES" altLang="es-CR" dirty="0"/>
              <a:t>SÍ</a:t>
            </a:r>
          </a:p>
          <a:p>
            <a:pPr algn="just" eaLnBrk="1" hangingPunct="1">
              <a:buFont typeface="Wingdings" panose="05000000000000000000" pitchFamily="2" charset="2"/>
              <a:buChar char="§"/>
            </a:pPr>
            <a:endParaRPr lang="es-ES" altLang="es-C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fade">
                                      <p:cBhvr>
                                        <p:cTn id="10"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agen 1">
            <a:extLst>
              <a:ext uri="{FF2B5EF4-FFF2-40B4-BE49-F238E27FC236}">
                <a16:creationId xmlns:a16="http://schemas.microsoft.com/office/drawing/2014/main" id="{EAD40562-2296-4356-8F19-3BFBF1A597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640" y="1783739"/>
            <a:ext cx="73088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CuadroTexto 2">
            <a:extLst>
              <a:ext uri="{FF2B5EF4-FFF2-40B4-BE49-F238E27FC236}">
                <a16:creationId xmlns:a16="http://schemas.microsoft.com/office/drawing/2014/main" id="{DF773F66-7B9D-4263-A78C-9CA68C4E9A70}"/>
              </a:ext>
            </a:extLst>
          </p:cNvPr>
          <p:cNvSpPr txBox="1">
            <a:spLocks noChangeArrowheads="1"/>
          </p:cNvSpPr>
          <p:nvPr/>
        </p:nvSpPr>
        <p:spPr bwMode="auto">
          <a:xfrm>
            <a:off x="0" y="574442"/>
            <a:ext cx="7345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ES" altLang="es-CR" sz="2800" b="1" dirty="0"/>
              <a:t>Pasos descritos en la pantalla anterior</a:t>
            </a:r>
            <a:endParaRPr lang="es-CR" altLang="es-CR" sz="2800" dirty="0"/>
          </a:p>
        </p:txBody>
      </p:sp>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uadroTexto 2">
            <a:extLst>
              <a:ext uri="{FF2B5EF4-FFF2-40B4-BE49-F238E27FC236}">
                <a16:creationId xmlns:a16="http://schemas.microsoft.com/office/drawing/2014/main" id="{933FCF18-FE8D-49CA-80A5-ABDB8B807418}"/>
              </a:ext>
            </a:extLst>
          </p:cNvPr>
          <p:cNvSpPr txBox="1">
            <a:spLocks noChangeArrowheads="1"/>
          </p:cNvSpPr>
          <p:nvPr/>
        </p:nvSpPr>
        <p:spPr bwMode="auto">
          <a:xfrm>
            <a:off x="232636" y="465386"/>
            <a:ext cx="7634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Después de generar el reporte procede lo siguiente</a:t>
            </a:r>
            <a:r>
              <a:rPr lang="es-CR" altLang="es-CR" sz="2800" dirty="0"/>
              <a:t>:</a:t>
            </a:r>
          </a:p>
        </p:txBody>
      </p:sp>
      <p:sp>
        <p:nvSpPr>
          <p:cNvPr id="71683" name="CuadroTexto 3">
            <a:extLst>
              <a:ext uri="{FF2B5EF4-FFF2-40B4-BE49-F238E27FC236}">
                <a16:creationId xmlns:a16="http://schemas.microsoft.com/office/drawing/2014/main" id="{F18F7BD3-64B6-4071-BD96-DF9B4B14DD61}"/>
              </a:ext>
            </a:extLst>
          </p:cNvPr>
          <p:cNvSpPr txBox="1">
            <a:spLocks noChangeArrowheads="1"/>
          </p:cNvSpPr>
          <p:nvPr/>
        </p:nvSpPr>
        <p:spPr bwMode="auto">
          <a:xfrm>
            <a:off x="985169" y="2280539"/>
            <a:ext cx="7056437" cy="2678112"/>
          </a:xfrm>
          <a:prstGeom prst="rect">
            <a:avLst/>
          </a:prstGeom>
          <a:noFill/>
          <a:ln>
            <a:noFill/>
          </a:ln>
        </p:spPr>
        <p:txBody>
          <a:bodyPr>
            <a:spAutoFit/>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buFont typeface="Wingdings" panose="05000000000000000000" pitchFamily="2" charset="2"/>
              <a:buChar char="§"/>
              <a:defRPr/>
            </a:pPr>
            <a:r>
              <a:rPr lang="es-CR" altLang="es-CR" sz="2400" dirty="0"/>
              <a:t>Rango de fechas</a:t>
            </a:r>
          </a:p>
          <a:p>
            <a:pPr>
              <a:buFont typeface="Wingdings" panose="05000000000000000000" pitchFamily="2" charset="2"/>
              <a:buChar char="§"/>
              <a:defRPr/>
            </a:pPr>
            <a:r>
              <a:rPr lang="es-CR" altLang="es-CR" sz="2400" dirty="0"/>
              <a:t>Ver informe</a:t>
            </a:r>
          </a:p>
          <a:p>
            <a:pPr>
              <a:buFont typeface="Wingdings" panose="05000000000000000000" pitchFamily="2" charset="2"/>
              <a:buChar char="§"/>
              <a:defRPr/>
            </a:pPr>
            <a:r>
              <a:rPr lang="es-CR" altLang="es-CR" sz="2400" dirty="0"/>
              <a:t>Abrir pestaña del Circuito Judicial</a:t>
            </a:r>
          </a:p>
          <a:p>
            <a:pPr>
              <a:buFont typeface="Wingdings" panose="05000000000000000000" pitchFamily="2" charset="2"/>
              <a:buChar char="§"/>
              <a:defRPr/>
            </a:pPr>
            <a:r>
              <a:rPr lang="es-CR" altLang="es-CR" sz="2400" dirty="0"/>
              <a:t>Abrir pestaña de la oficina</a:t>
            </a:r>
          </a:p>
          <a:p>
            <a:pPr marL="0" indent="0">
              <a:defRPr/>
            </a:pPr>
            <a:endParaRPr lang="es-CR" altLang="es-CR" sz="2400" dirty="0"/>
          </a:p>
          <a:p>
            <a:pPr marL="0" indent="0">
              <a:defRPr/>
            </a:pPr>
            <a:r>
              <a:rPr lang="es-CR" altLang="es-CR" sz="2400" dirty="0"/>
              <a:t>Analizar y consultar sobre los casos que aparezcan en este informe.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Imagen 2">
            <a:extLst>
              <a:ext uri="{FF2B5EF4-FFF2-40B4-BE49-F238E27FC236}">
                <a16:creationId xmlns:a16="http://schemas.microsoft.com/office/drawing/2014/main" id="{E26B4522-6569-4E2C-B03A-C47E102266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9153" y="1412875"/>
            <a:ext cx="74993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uadroTexto 1">
            <a:extLst>
              <a:ext uri="{FF2B5EF4-FFF2-40B4-BE49-F238E27FC236}">
                <a16:creationId xmlns:a16="http://schemas.microsoft.com/office/drawing/2014/main" id="{C1C74AF5-904C-4EA5-9D21-B502ACC4B3D0}"/>
              </a:ext>
            </a:extLst>
          </p:cNvPr>
          <p:cNvSpPr txBox="1">
            <a:spLocks noChangeArrowheads="1"/>
          </p:cNvSpPr>
          <p:nvPr/>
        </p:nvSpPr>
        <p:spPr bwMode="auto">
          <a:xfrm>
            <a:off x="448171" y="502661"/>
            <a:ext cx="6265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dirty="0"/>
              <a:t>Resultado prueba depósitos con saldo</a:t>
            </a:r>
          </a:p>
        </p:txBody>
      </p:sp>
    </p:spTree>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agen 3">
            <a:extLst>
              <a:ext uri="{FF2B5EF4-FFF2-40B4-BE49-F238E27FC236}">
                <a16:creationId xmlns:a16="http://schemas.microsoft.com/office/drawing/2014/main" id="{4ED2D35C-53DE-4B15-BA71-EC45B6CCFA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645" y="1754610"/>
            <a:ext cx="80613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CuadroTexto 2">
            <a:extLst>
              <a:ext uri="{FF2B5EF4-FFF2-40B4-BE49-F238E27FC236}">
                <a16:creationId xmlns:a16="http://schemas.microsoft.com/office/drawing/2014/main" id="{3C9EDF27-D24F-4AD1-A387-F98C11A2A522}"/>
              </a:ext>
            </a:extLst>
          </p:cNvPr>
          <p:cNvSpPr txBox="1">
            <a:spLocks noChangeArrowheads="1"/>
          </p:cNvSpPr>
          <p:nvPr/>
        </p:nvSpPr>
        <p:spPr bwMode="auto">
          <a:xfrm>
            <a:off x="-164122" y="509807"/>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b="1" dirty="0"/>
              <a:t>Pasos descritos anteriormente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F6911C2-021C-44FD-8AAA-F47B27DB35E4}"/>
              </a:ext>
            </a:extLst>
          </p:cNvPr>
          <p:cNvSpPr>
            <a:spLocks noGrp="1" noChangeArrowheads="1"/>
          </p:cNvSpPr>
          <p:nvPr>
            <p:ph type="title"/>
          </p:nvPr>
        </p:nvSpPr>
        <p:spPr>
          <a:xfrm>
            <a:off x="552029" y="467517"/>
            <a:ext cx="8053387" cy="1027113"/>
          </a:xfrm>
        </p:spPr>
        <p:txBody>
          <a:bodyPr/>
          <a:lstStyle/>
          <a:p>
            <a:pPr eaLnBrk="1" hangingPunct="1"/>
            <a:r>
              <a:rPr lang="es-ES" altLang="es-CR" sz="2800" b="1"/>
              <a:t>Prueba 15: Control de dineros recibidos en efectivo</a:t>
            </a:r>
          </a:p>
        </p:txBody>
      </p:sp>
      <p:sp>
        <p:nvSpPr>
          <p:cNvPr id="77827" name="Rectangle 3">
            <a:extLst>
              <a:ext uri="{FF2B5EF4-FFF2-40B4-BE49-F238E27FC236}">
                <a16:creationId xmlns:a16="http://schemas.microsoft.com/office/drawing/2014/main" id="{8A8A99F3-3EAF-4D46-AF7D-F787C72284FC}"/>
              </a:ext>
            </a:extLst>
          </p:cNvPr>
          <p:cNvSpPr>
            <a:spLocks noGrp="1" noChangeArrowheads="1"/>
          </p:cNvSpPr>
          <p:nvPr>
            <p:ph idx="1"/>
          </p:nvPr>
        </p:nvSpPr>
        <p:spPr>
          <a:xfrm>
            <a:off x="796911" y="1762919"/>
            <a:ext cx="7704137" cy="3332162"/>
          </a:xfrm>
        </p:spPr>
        <p:txBody>
          <a:bodyPr/>
          <a:lstStyle/>
          <a:p>
            <a:pPr marL="609600" indent="-609600">
              <a:buNone/>
            </a:pPr>
            <a:r>
              <a:rPr lang="es-ES" altLang="es-CR" dirty="0"/>
              <a:t>Sobre este particular se realizan tres pruebas:</a:t>
            </a:r>
          </a:p>
          <a:p>
            <a:pPr marL="609600" indent="-609600">
              <a:buNone/>
            </a:pPr>
            <a:endParaRPr lang="es-ES" altLang="es-CR" dirty="0"/>
          </a:p>
          <a:p>
            <a:pPr marL="609600" indent="-609600">
              <a:buFont typeface="Wingdings" panose="05000000000000000000" pitchFamily="2" charset="2"/>
              <a:buAutoNum type="arabicPeriod"/>
            </a:pPr>
            <a:r>
              <a:rPr lang="es-ES" altLang="es-CR" dirty="0"/>
              <a:t>Revisión de la caja fuerte.</a:t>
            </a:r>
          </a:p>
          <a:p>
            <a:pPr marL="609600" indent="-609600">
              <a:buFont typeface="Wingdings" panose="05000000000000000000" pitchFamily="2" charset="2"/>
              <a:buAutoNum type="arabicPeriod"/>
            </a:pPr>
            <a:r>
              <a:rPr lang="es-ES" altLang="es-CR" dirty="0"/>
              <a:t>Uso del libro de dinero recibido en efectivo.</a:t>
            </a:r>
          </a:p>
          <a:p>
            <a:pPr marL="609600" indent="-609600">
              <a:buFont typeface="Wingdings" panose="05000000000000000000" pitchFamily="2" charset="2"/>
              <a:buAutoNum type="arabicPeriod"/>
            </a:pPr>
            <a:r>
              <a:rPr lang="es-ES" altLang="es-CR" dirty="0"/>
              <a:t>Manejos de dineros por remates.</a:t>
            </a:r>
          </a:p>
        </p:txBody>
      </p:sp>
      <p:graphicFrame>
        <p:nvGraphicFramePr>
          <p:cNvPr id="77828" name="Objeto 1">
            <a:extLst>
              <a:ext uri="{FF2B5EF4-FFF2-40B4-BE49-F238E27FC236}">
                <a16:creationId xmlns:a16="http://schemas.microsoft.com/office/drawing/2014/main" id="{B0969F43-DE18-4773-B9BE-E5A1329275E8}"/>
              </a:ext>
            </a:extLst>
          </p:cNvPr>
          <p:cNvGraphicFramePr>
            <a:graphicFrameLocks noChangeAspect="1"/>
          </p:cNvGraphicFramePr>
          <p:nvPr/>
        </p:nvGraphicFramePr>
        <p:xfrm>
          <a:off x="5508625" y="4889501"/>
          <a:ext cx="1092200" cy="987425"/>
        </p:xfrm>
        <a:graphic>
          <a:graphicData uri="http://schemas.openxmlformats.org/presentationml/2006/ole">
            <mc:AlternateContent xmlns:mc="http://schemas.openxmlformats.org/markup-compatibility/2006">
              <mc:Choice xmlns:v="urn:schemas-microsoft-com:vml" Requires="v">
                <p:oleObj spid="_x0000_s5125" name="Document" showAsIcon="1" r:id="rId3" imgW="914400" imgH="792480" progId="Word.Document.8">
                  <p:embed/>
                </p:oleObj>
              </mc:Choice>
              <mc:Fallback>
                <p:oleObj name="Document" showAsIcon="1" r:id="rId3" imgW="914400" imgH="792480" progId="Word.Document.8">
                  <p:embed/>
                  <p:pic>
                    <p:nvPicPr>
                      <p:cNvPr id="77828" name="Objeto 1">
                        <a:extLst>
                          <a:ext uri="{FF2B5EF4-FFF2-40B4-BE49-F238E27FC236}">
                            <a16:creationId xmlns:a16="http://schemas.microsoft.com/office/drawing/2014/main" id="{B0969F43-DE18-4773-B9BE-E5A132927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889501"/>
                        <a:ext cx="1092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circl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6869873-5323-418E-9896-EB83B4EA8A14}"/>
              </a:ext>
            </a:extLst>
          </p:cNvPr>
          <p:cNvSpPr>
            <a:spLocks noGrp="1" noChangeArrowheads="1"/>
          </p:cNvSpPr>
          <p:nvPr>
            <p:ph type="title"/>
          </p:nvPr>
        </p:nvSpPr>
        <p:spPr>
          <a:xfrm>
            <a:off x="567305" y="403223"/>
            <a:ext cx="7270750" cy="865188"/>
          </a:xfrm>
        </p:spPr>
        <p:txBody>
          <a:bodyPr/>
          <a:lstStyle/>
          <a:p>
            <a:pPr eaLnBrk="1" hangingPunct="1"/>
            <a:r>
              <a:rPr lang="es-ES" altLang="es-CR" sz="2800" b="1" dirty="0"/>
              <a:t>Procedimiento</a:t>
            </a:r>
          </a:p>
        </p:txBody>
      </p:sp>
      <p:sp>
        <p:nvSpPr>
          <p:cNvPr id="69635" name="Rectangle 3">
            <a:extLst>
              <a:ext uri="{FF2B5EF4-FFF2-40B4-BE49-F238E27FC236}">
                <a16:creationId xmlns:a16="http://schemas.microsoft.com/office/drawing/2014/main" id="{00A75693-48DE-4B2A-A56F-DDE39FECE1B1}"/>
              </a:ext>
            </a:extLst>
          </p:cNvPr>
          <p:cNvSpPr>
            <a:spLocks noGrp="1" noChangeArrowheads="1"/>
          </p:cNvSpPr>
          <p:nvPr>
            <p:ph idx="1"/>
          </p:nvPr>
        </p:nvSpPr>
        <p:spPr>
          <a:xfrm>
            <a:off x="567305" y="1834438"/>
            <a:ext cx="7704137" cy="3889375"/>
          </a:xfrm>
        </p:spPr>
        <p:txBody>
          <a:bodyPr/>
          <a:lstStyle/>
          <a:p>
            <a:pPr marL="609600" indent="-609600" algn="just">
              <a:buFont typeface="Wingdings" panose="05000000000000000000" pitchFamily="2" charset="2"/>
              <a:buAutoNum type="arabicPeriod"/>
              <a:defRPr/>
            </a:pPr>
            <a:r>
              <a:rPr lang="es-ES" altLang="es-CR" dirty="0"/>
              <a:t>Revisar la caja fuerte de los despachos judiciales con el propósito de verificar si mantienen dinero en efectivo, de ser así, determinar las razones por las cuales no se ha remitido a la institución bancaria.</a:t>
            </a:r>
          </a:p>
          <a:p>
            <a:pPr marL="609600" indent="-609600" algn="just">
              <a:buFont typeface="Wingdings" panose="05000000000000000000" pitchFamily="2" charset="2"/>
              <a:buAutoNum type="arabicPeriod"/>
              <a:defRPr/>
            </a:pPr>
            <a:r>
              <a:rPr lang="es-ES" altLang="es-CR" dirty="0"/>
              <a:t>Constatar que el despacho mantenga y utilice el libro de control de dineros recibidos en efectivo. (Ver circular 54-2014 de la Dirección Ejecutiva).</a:t>
            </a:r>
          </a:p>
          <a:p>
            <a:pPr algn="just" eaLnBrk="1" hangingPunct="1">
              <a:defRPr/>
            </a:pPr>
            <a:endParaRPr lang="es-ES" altLang="es-CR" dirty="0"/>
          </a:p>
        </p:txBody>
      </p:sp>
    </p:spTree>
  </p:cSld>
  <p:clrMapOvr>
    <a:masterClrMapping/>
  </p:clrMapOvr>
  <p:transition spd="slow">
    <p:circle/>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EF6B0FC-BF01-4FA0-8ADD-2A98FD017989}"/>
              </a:ext>
            </a:extLst>
          </p:cNvPr>
          <p:cNvSpPr>
            <a:spLocks noGrp="1" noChangeArrowheads="1"/>
          </p:cNvSpPr>
          <p:nvPr>
            <p:ph type="title"/>
          </p:nvPr>
        </p:nvSpPr>
        <p:spPr>
          <a:xfrm>
            <a:off x="511686" y="327026"/>
            <a:ext cx="7704137" cy="504825"/>
          </a:xfrm>
        </p:spPr>
        <p:txBody>
          <a:bodyPr>
            <a:normAutofit fontScale="90000"/>
          </a:bodyPr>
          <a:lstStyle/>
          <a:p>
            <a:pPr eaLnBrk="1" hangingPunct="1"/>
            <a:r>
              <a:rPr lang="es-ES" altLang="es-CR" sz="2800" b="1" dirty="0"/>
              <a:t>Procedimiento</a:t>
            </a:r>
          </a:p>
        </p:txBody>
      </p:sp>
      <p:sp>
        <p:nvSpPr>
          <p:cNvPr id="41987" name="Rectangle 3">
            <a:extLst>
              <a:ext uri="{FF2B5EF4-FFF2-40B4-BE49-F238E27FC236}">
                <a16:creationId xmlns:a16="http://schemas.microsoft.com/office/drawing/2014/main" id="{5F57F59A-2E97-4634-A1CE-80DB1877D033}"/>
              </a:ext>
            </a:extLst>
          </p:cNvPr>
          <p:cNvSpPr>
            <a:spLocks noGrp="1" noChangeArrowheads="1"/>
          </p:cNvSpPr>
          <p:nvPr>
            <p:ph idx="1"/>
          </p:nvPr>
        </p:nvSpPr>
        <p:spPr>
          <a:xfrm>
            <a:off x="1006272" y="2033587"/>
            <a:ext cx="7142163" cy="4824413"/>
          </a:xfrm>
        </p:spPr>
        <p:txBody>
          <a:bodyPr>
            <a:normAutofit/>
          </a:bodyPr>
          <a:lstStyle/>
          <a:p>
            <a:pPr algn="just" eaLnBrk="1" hangingPunct="1"/>
            <a:r>
              <a:rPr lang="es-ES" altLang="es-CR" sz="1600" dirty="0"/>
              <a:t>Determinar en la agenda de señalamientos los remates adjudicados, con el fin de seleccionar una muestra de expedientes para su revisión (edicto y acta de remate).</a:t>
            </a:r>
          </a:p>
          <a:p>
            <a:pPr algn="just" eaLnBrk="1" hangingPunct="1"/>
            <a:r>
              <a:rPr lang="es-ES" altLang="es-CR" sz="1600" dirty="0"/>
              <a:t> Comprobar en el libro de control de dineros en efectivo y en el SDJ, que el dinero se depositó a más tardar el día hábil siguiente, utilizando el camión remesero (cuando corresponda).</a:t>
            </a:r>
          </a:p>
          <a:p>
            <a:pPr algn="just" eaLnBrk="1" hangingPunct="1"/>
            <a:r>
              <a:rPr lang="es-ES" altLang="es-CR" sz="1600" dirty="0"/>
              <a:t> Verificar que se incluyó al adjudicatario del bien en línea, en caso de haber sido necesario.</a:t>
            </a:r>
          </a:p>
          <a:p>
            <a:pPr algn="just" eaLnBrk="1" hangingPunct="1"/>
            <a:r>
              <a:rPr lang="es-ES" altLang="es-CR" sz="1600" dirty="0"/>
              <a:t> Revisar que el tipo de depósito se especificó como “remate”.</a:t>
            </a:r>
          </a:p>
        </p:txBody>
      </p:sp>
      <p:sp>
        <p:nvSpPr>
          <p:cNvPr id="79876" name="CuadroTexto 1">
            <a:extLst>
              <a:ext uri="{FF2B5EF4-FFF2-40B4-BE49-F238E27FC236}">
                <a16:creationId xmlns:a16="http://schemas.microsoft.com/office/drawing/2014/main" id="{9A6CB638-275F-408D-BCFA-D5CF06707D01}"/>
              </a:ext>
            </a:extLst>
          </p:cNvPr>
          <p:cNvSpPr txBox="1">
            <a:spLocks noChangeArrowheads="1"/>
          </p:cNvSpPr>
          <p:nvPr/>
        </p:nvSpPr>
        <p:spPr bwMode="auto">
          <a:xfrm>
            <a:off x="867984" y="1051581"/>
            <a:ext cx="6840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s-CR" altLang="es-CR" dirty="0">
                <a:solidFill>
                  <a:schemeClr val="accent1">
                    <a:lumMod val="75000"/>
                  </a:schemeClr>
                </a:solidFill>
                <a:latin typeface="+mn-lt"/>
              </a:rPr>
              <a:t>3. </a:t>
            </a:r>
            <a:r>
              <a:rPr lang="es-CR" altLang="es-CR" dirty="0">
                <a:solidFill>
                  <a:schemeClr val="tx1">
                    <a:lumMod val="75000"/>
                    <a:lumOff val="25000"/>
                  </a:schemeClr>
                </a:solidFill>
                <a:latin typeface="+mn-lt"/>
              </a:rPr>
              <a:t>Para efecto de remates: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fade">
                                      <p:cBhvr>
                                        <p:cTn id="10"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uadroTexto 2">
            <a:extLst>
              <a:ext uri="{FF2B5EF4-FFF2-40B4-BE49-F238E27FC236}">
                <a16:creationId xmlns:a16="http://schemas.microsoft.com/office/drawing/2014/main" id="{49C7EEB3-E036-4FFC-8A07-785B9BCA8634}"/>
              </a:ext>
            </a:extLst>
          </p:cNvPr>
          <p:cNvSpPr txBox="1">
            <a:spLocks noChangeArrowheads="1"/>
          </p:cNvSpPr>
          <p:nvPr/>
        </p:nvSpPr>
        <p:spPr bwMode="auto">
          <a:xfrm>
            <a:off x="238184" y="274652"/>
            <a:ext cx="67675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500" b="1" dirty="0">
                <a:solidFill>
                  <a:schemeClr val="accent1"/>
                </a:solidFill>
                <a:latin typeface="+mj-lt"/>
                <a:ea typeface="+mj-ea"/>
                <a:cs typeface="+mj-cs"/>
              </a:rPr>
              <a:t>Aspectos a considerar por las Administraciones Regionales</a:t>
            </a:r>
          </a:p>
        </p:txBody>
      </p:sp>
      <p:sp>
        <p:nvSpPr>
          <p:cNvPr id="4" name="CuadroTexto 3">
            <a:extLst>
              <a:ext uri="{FF2B5EF4-FFF2-40B4-BE49-F238E27FC236}">
                <a16:creationId xmlns:a16="http://schemas.microsoft.com/office/drawing/2014/main" id="{1AC32614-71D7-4E92-A553-40193A433E5D}"/>
              </a:ext>
            </a:extLst>
          </p:cNvPr>
          <p:cNvSpPr txBox="1"/>
          <p:nvPr/>
        </p:nvSpPr>
        <p:spPr>
          <a:xfrm>
            <a:off x="781983" y="1503362"/>
            <a:ext cx="7561263" cy="5354638"/>
          </a:xfrm>
          <a:prstGeom prst="rect">
            <a:avLst/>
          </a:prstGeom>
          <a:noFill/>
        </p:spPr>
        <p:txBody>
          <a:bodyPr>
            <a:spAutoFit/>
          </a:bodyPr>
          <a:lstStyle/>
          <a:p>
            <a:pPr marL="285750" indent="-285750" algn="just">
              <a:buFont typeface="Wingdings" panose="05000000000000000000" pitchFamily="2" charset="2"/>
              <a:buChar char="§"/>
              <a:defRPr/>
            </a:pPr>
            <a:r>
              <a:rPr lang="es-CR" dirty="0"/>
              <a:t>Verificar que los jueces y juezas de los despachos hayan matriculado y aprobado el curso virtual del Sistema Automatizado de Depósitos y Pagos Judiciales (SDJ)</a:t>
            </a:r>
          </a:p>
          <a:p>
            <a:pPr algn="just">
              <a:defRPr/>
            </a:pPr>
            <a:endParaRPr lang="es-CR" dirty="0"/>
          </a:p>
          <a:p>
            <a:pPr marL="285750" indent="-285750" algn="just">
              <a:buFont typeface="Arial" panose="020B0604020202020204" pitchFamily="34" charset="0"/>
              <a:buChar char="•"/>
              <a:defRPr/>
            </a:pPr>
            <a:r>
              <a:rPr lang="es-CR" dirty="0"/>
              <a:t>Ver en Intranet/Sistemas Judiciales/Sistema de depósitos judiciales BCR/ Documentación y manuales/ lo siguiente:</a:t>
            </a:r>
          </a:p>
          <a:p>
            <a:pPr algn="just">
              <a:defRPr/>
            </a:pPr>
            <a:endParaRPr lang="es-CR" dirty="0"/>
          </a:p>
          <a:p>
            <a:pPr marL="742950" lvl="1" indent="-285750" algn="just">
              <a:buFont typeface="Wingdings" panose="05000000000000000000" pitchFamily="2" charset="2"/>
              <a:buChar char="Ø"/>
              <a:defRPr/>
            </a:pPr>
            <a:r>
              <a:rPr lang="es-CR" dirty="0"/>
              <a:t>Manual usuario de retención de renta (ver video)</a:t>
            </a:r>
          </a:p>
          <a:p>
            <a:pPr marL="742950" lvl="1" indent="-285750" algn="just">
              <a:buFont typeface="Wingdings" panose="05000000000000000000" pitchFamily="2" charset="2"/>
              <a:buChar char="Ø"/>
              <a:defRPr/>
            </a:pPr>
            <a:r>
              <a:rPr lang="es-CR" dirty="0"/>
              <a:t>Guía para usuarios sobre giros continuos del SDJ</a:t>
            </a:r>
          </a:p>
          <a:p>
            <a:pPr marL="742950" lvl="1" indent="-285750" algn="just">
              <a:buFont typeface="Wingdings" panose="05000000000000000000" pitchFamily="2" charset="2"/>
              <a:buChar char="Ø"/>
              <a:defRPr/>
            </a:pPr>
            <a:r>
              <a:rPr lang="es-CR" dirty="0"/>
              <a:t>Interpretación de errores de planilla</a:t>
            </a:r>
          </a:p>
          <a:p>
            <a:pPr marL="742950" lvl="1" indent="-285750" algn="just">
              <a:buFont typeface="Wingdings" panose="05000000000000000000" pitchFamily="2" charset="2"/>
              <a:buChar char="Ø"/>
              <a:defRPr/>
            </a:pPr>
            <a:r>
              <a:rPr lang="es-CR" dirty="0"/>
              <a:t>Interpretación de errores de expediente</a:t>
            </a:r>
          </a:p>
          <a:p>
            <a:pPr marL="742950" lvl="1" indent="-285750" algn="just">
              <a:buFont typeface="Wingdings" panose="05000000000000000000" pitchFamily="2" charset="2"/>
              <a:buChar char="Ø"/>
              <a:defRPr/>
            </a:pPr>
            <a:r>
              <a:rPr lang="es-CR" dirty="0"/>
              <a:t>Manual del SDJ en el Banco</a:t>
            </a:r>
          </a:p>
          <a:p>
            <a:pPr algn="just">
              <a:defRPr/>
            </a:pPr>
            <a:endParaRPr lang="es-CR" dirty="0"/>
          </a:p>
          <a:p>
            <a:pPr marL="285750" indent="-285750" algn="just">
              <a:buFont typeface="Arial" panose="020B0604020202020204" pitchFamily="34" charset="0"/>
              <a:buChar char="•"/>
              <a:defRPr/>
            </a:pPr>
            <a:r>
              <a:rPr lang="es-CR" dirty="0"/>
              <a:t>En la prueba 2 “Estado lógico de los expedientes” el personal encargado del SDJ de las Administraciones, debe visitar los despachos a efecto de determinar cuáles estados de las causas judiciales corresponden a cierre procesal y no estadístico. Ejemplo: conciliaciones, homologación, acuerdo de partes, sentencia, etc.</a:t>
            </a:r>
          </a:p>
          <a:p>
            <a:pPr algn="just">
              <a:defRPr/>
            </a:pPr>
            <a:endParaRPr lang="es-C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uadroTexto 2">
            <a:extLst>
              <a:ext uri="{FF2B5EF4-FFF2-40B4-BE49-F238E27FC236}">
                <a16:creationId xmlns:a16="http://schemas.microsoft.com/office/drawing/2014/main" id="{37BA424C-D88F-47C4-93D2-1A8A6BD13D9D}"/>
              </a:ext>
            </a:extLst>
          </p:cNvPr>
          <p:cNvSpPr txBox="1">
            <a:spLocks noChangeArrowheads="1"/>
          </p:cNvSpPr>
          <p:nvPr/>
        </p:nvSpPr>
        <p:spPr bwMode="auto">
          <a:xfrm>
            <a:off x="777657" y="889794"/>
            <a:ext cx="7632700" cy="5078412"/>
          </a:xfrm>
          <a:prstGeom prst="rect">
            <a:avLst/>
          </a:prstGeom>
          <a:noFill/>
          <a:ln>
            <a:noFill/>
          </a:ln>
        </p:spPr>
        <p:txBody>
          <a:bodyPr>
            <a:spAutoFit/>
          </a:bodyPr>
          <a:lstStyle>
            <a:lvl1pPr marL="285750" indent="-285750">
              <a:spcBef>
                <a:spcPct val="20000"/>
              </a:spcBef>
              <a:spcAft>
                <a:spcPts val="600"/>
              </a:spcAft>
              <a:buClr>
                <a:srgbClr val="276F8B"/>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276F8B"/>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276F8B"/>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276F8B"/>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9pPr>
          </a:lstStyle>
          <a:p>
            <a:pPr algn="just">
              <a:spcBef>
                <a:spcPct val="0"/>
              </a:spcBef>
              <a:spcAft>
                <a:spcPct val="0"/>
              </a:spcAft>
              <a:buClrTx/>
              <a:buSzTx/>
              <a:defRPr/>
            </a:pPr>
            <a:r>
              <a:rPr lang="es-CR" altLang="es-CR" sz="1800" dirty="0"/>
              <a:t>En la prueba 6 “Autorizaciones en línea” debe existir, </a:t>
            </a:r>
            <a:r>
              <a:rPr lang="es-ES" altLang="es-CR" sz="1800" dirty="0"/>
              <a:t>en el campo de observaciones de la autorización generada en el SDJ, una justificación  clara y concisa que explique el motivo por el cual se da esta situación. Todo trámite en línea ante las Administraciones, debe comunicarse mediante la cuenta de la persona juzgadora o la cuenta oficial del despacho. (SACO)</a:t>
            </a:r>
          </a:p>
          <a:p>
            <a:pPr algn="just">
              <a:spcBef>
                <a:spcPct val="0"/>
              </a:spcBef>
              <a:spcAft>
                <a:spcPct val="0"/>
              </a:spcAft>
              <a:buClrTx/>
              <a:buSzTx/>
              <a:defRPr/>
            </a:pPr>
            <a:endParaRPr lang="es-ES" altLang="es-CR" sz="1800" dirty="0"/>
          </a:p>
          <a:p>
            <a:pPr algn="just">
              <a:spcBef>
                <a:spcPct val="0"/>
              </a:spcBef>
              <a:spcAft>
                <a:spcPct val="0"/>
              </a:spcAft>
              <a:buClrTx/>
              <a:buSzTx/>
              <a:defRPr/>
            </a:pPr>
            <a:r>
              <a:rPr lang="es-ES" altLang="es-CR" sz="1800" dirty="0"/>
              <a:t>En pruebas 7 y 8 “Autorizaciones por devolución” y “Autorizaciones normales”, los aspectos básicos que debe contener la resolución judicial que ordena girar son:</a:t>
            </a:r>
          </a:p>
          <a:p>
            <a:pPr algn="just">
              <a:spcBef>
                <a:spcPct val="0"/>
              </a:spcBef>
              <a:spcAft>
                <a:spcPct val="0"/>
              </a:spcAft>
              <a:buClrTx/>
              <a:buSzTx/>
              <a:defRPr/>
            </a:pPr>
            <a:endParaRPr lang="es-ES" altLang="es-CR" sz="1800" dirty="0"/>
          </a:p>
          <a:p>
            <a:pPr lvl="1" algn="just">
              <a:spcBef>
                <a:spcPct val="0"/>
              </a:spcBef>
              <a:spcAft>
                <a:spcPct val="0"/>
              </a:spcAft>
              <a:buClrTx/>
              <a:buSzTx/>
              <a:buFont typeface="Wingdings" panose="05000000000000000000" pitchFamily="2" charset="2"/>
              <a:buChar char="Ø"/>
              <a:defRPr/>
            </a:pPr>
            <a:r>
              <a:rPr lang="es-ES" altLang="es-CR" sz="1800" dirty="0"/>
              <a:t>Nombre y cédula del autorizado</a:t>
            </a:r>
          </a:p>
          <a:p>
            <a:pPr lvl="1" algn="just">
              <a:spcBef>
                <a:spcPct val="0"/>
              </a:spcBef>
              <a:spcAft>
                <a:spcPct val="0"/>
              </a:spcAft>
              <a:buClrTx/>
              <a:buSzTx/>
              <a:buFont typeface="Wingdings" panose="05000000000000000000" pitchFamily="2" charset="2"/>
              <a:buChar char="Ø"/>
              <a:defRPr/>
            </a:pPr>
            <a:r>
              <a:rPr lang="es-ES" altLang="es-CR" sz="1800" dirty="0"/>
              <a:t>Monto a girar</a:t>
            </a:r>
          </a:p>
          <a:p>
            <a:pPr lvl="1" algn="just">
              <a:spcBef>
                <a:spcPct val="0"/>
              </a:spcBef>
              <a:spcAft>
                <a:spcPct val="0"/>
              </a:spcAft>
              <a:buClrTx/>
              <a:buSzTx/>
              <a:buFont typeface="Wingdings" panose="05000000000000000000" pitchFamily="2" charset="2"/>
              <a:buChar char="Ø"/>
              <a:defRPr/>
            </a:pPr>
            <a:r>
              <a:rPr lang="es-ES" altLang="es-CR" sz="1800" dirty="0"/>
              <a:t>Número de depósito</a:t>
            </a:r>
          </a:p>
          <a:p>
            <a:pPr lvl="1" algn="just">
              <a:spcBef>
                <a:spcPct val="0"/>
              </a:spcBef>
              <a:spcAft>
                <a:spcPct val="0"/>
              </a:spcAft>
              <a:buClrTx/>
              <a:buSzTx/>
              <a:buFont typeface="Wingdings" panose="05000000000000000000" pitchFamily="2" charset="2"/>
              <a:buChar char="Ø"/>
              <a:defRPr/>
            </a:pPr>
            <a:r>
              <a:rPr lang="es-ES" altLang="es-CR" sz="1800" dirty="0"/>
              <a:t>Motivo</a:t>
            </a:r>
          </a:p>
          <a:p>
            <a:pPr marL="457200" lvl="1" indent="0" algn="just">
              <a:spcBef>
                <a:spcPct val="0"/>
              </a:spcBef>
              <a:spcAft>
                <a:spcPct val="0"/>
              </a:spcAft>
              <a:buClrTx/>
              <a:buSzTx/>
              <a:buNone/>
              <a:defRPr/>
            </a:pPr>
            <a:endParaRPr lang="es-ES" altLang="es-CR" sz="1800" dirty="0"/>
          </a:p>
          <a:p>
            <a:pPr marL="361950" lvl="1" indent="-361950" algn="just">
              <a:spcBef>
                <a:spcPct val="0"/>
              </a:spcBef>
              <a:spcAft>
                <a:spcPct val="0"/>
              </a:spcAft>
              <a:buClrTx/>
              <a:buSzTx/>
              <a:defRPr/>
            </a:pPr>
            <a:r>
              <a:rPr lang="es-ES" altLang="es-CR" sz="1800" dirty="0"/>
              <a:t>Para la presentación del informe emitido a los despachos, se debe indicar plazos de cumplimiento.</a:t>
            </a:r>
          </a:p>
          <a:p>
            <a:pPr algn="just">
              <a:spcBef>
                <a:spcPct val="0"/>
              </a:spcBef>
              <a:spcAft>
                <a:spcPct val="0"/>
              </a:spcAft>
              <a:buClrTx/>
              <a:buSzTx/>
              <a:defRPr/>
            </a:pPr>
            <a:endParaRPr lang="es-CR" altLang="es-CR"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uadroTexto 1">
            <a:extLst>
              <a:ext uri="{FF2B5EF4-FFF2-40B4-BE49-F238E27FC236}">
                <a16:creationId xmlns:a16="http://schemas.microsoft.com/office/drawing/2014/main" id="{E0F4CE09-B793-4FD9-9C48-B3438EC685FF}"/>
              </a:ext>
            </a:extLst>
          </p:cNvPr>
          <p:cNvSpPr txBox="1">
            <a:spLocks noChangeArrowheads="1"/>
          </p:cNvSpPr>
          <p:nvPr/>
        </p:nvSpPr>
        <p:spPr bwMode="auto">
          <a:xfrm>
            <a:off x="958151" y="1783842"/>
            <a:ext cx="76327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spcAft>
                <a:spcPts val="600"/>
              </a:spcAft>
              <a:buClr>
                <a:srgbClr val="276F8B"/>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276F8B"/>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276F8B"/>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276F8B"/>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276F8B"/>
              </a:buClr>
              <a:buSzPct val="145000"/>
              <a:buFont typeface="Arial" panose="020B0604020202020204" pitchFamily="34" charset="0"/>
              <a:buChar char="•"/>
              <a:defRPr sz="1400">
                <a:solidFill>
                  <a:schemeClr val="tx1"/>
                </a:solidFill>
                <a:latin typeface="Corbel" panose="020B0503020204020204" pitchFamily="34" charset="0"/>
              </a:defRPr>
            </a:lvl9pPr>
          </a:lstStyle>
          <a:p>
            <a:pPr algn="just">
              <a:spcBef>
                <a:spcPct val="0"/>
              </a:spcBef>
              <a:spcAft>
                <a:spcPct val="0"/>
              </a:spcAft>
              <a:buClrTx/>
              <a:buSzTx/>
            </a:pPr>
            <a:r>
              <a:rPr lang="es-CR" altLang="es-CR" sz="1800" dirty="0"/>
              <a:t>Se sugiere que la Administración comunique el inicio del proceso de evaluación del sistema de control interno del SDJ en los despachos, ya sea por medio de correo, memorándum u oficio.</a:t>
            </a:r>
          </a:p>
          <a:p>
            <a:pPr algn="just">
              <a:spcBef>
                <a:spcPct val="0"/>
              </a:spcBef>
              <a:spcAft>
                <a:spcPct val="0"/>
              </a:spcAft>
              <a:buClrTx/>
              <a:buSzTx/>
            </a:pPr>
            <a:endParaRPr lang="es-CR" altLang="es-CR" sz="1800" dirty="0"/>
          </a:p>
          <a:p>
            <a:pPr algn="just">
              <a:spcBef>
                <a:spcPct val="0"/>
              </a:spcBef>
              <a:spcAft>
                <a:spcPct val="0"/>
              </a:spcAft>
              <a:buClrTx/>
              <a:buSzTx/>
            </a:pPr>
            <a:r>
              <a:rPr lang="es-CR" altLang="es-CR" sz="1800" dirty="0"/>
              <a:t>Una vez realizadas las pruebas, se propone efectuar un conversatorio con las personas coordinadoras de las oficinas evaluadas para exponer los resultados obtenidos.</a:t>
            </a:r>
          </a:p>
          <a:p>
            <a:pPr algn="just">
              <a:spcBef>
                <a:spcPct val="0"/>
              </a:spcBef>
              <a:spcAft>
                <a:spcPct val="0"/>
              </a:spcAft>
              <a:buClrTx/>
              <a:buSzTx/>
            </a:pPr>
            <a:endParaRPr lang="es-CR" altLang="es-CR" sz="1800" dirty="0"/>
          </a:p>
          <a:p>
            <a:pPr algn="just">
              <a:spcBef>
                <a:spcPct val="0"/>
              </a:spcBef>
              <a:spcAft>
                <a:spcPct val="0"/>
              </a:spcAft>
              <a:buClrTx/>
              <a:buSzTx/>
            </a:pPr>
            <a:r>
              <a:rPr lang="es-CR" altLang="es-CR" sz="1800" dirty="0"/>
              <a:t>Para la prueba </a:t>
            </a:r>
            <a:r>
              <a:rPr lang="es-CR" altLang="es-CR" sz="1800" dirty="0" err="1"/>
              <a:t>Nº</a:t>
            </a:r>
            <a:r>
              <a:rPr lang="es-CR" altLang="es-CR" sz="1800" dirty="0"/>
              <a:t> 11 “Errores en el BCR”, la revisión diaria es función del Macroproceso Financiero Contable y no competencia de la Administración de San José.</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897621" y="2256226"/>
            <a:ext cx="9876551" cy="923330"/>
          </a:xfrm>
          <a:prstGeom prst="rect">
            <a:avLst/>
          </a:prstGeom>
          <a:noFill/>
        </p:spPr>
        <p:txBody>
          <a:bodyPr wrap="square" rtlCol="0" anchor="ctr">
            <a:spAutoFit/>
          </a:bodyPr>
          <a:lstStyle/>
          <a:p>
            <a:pPr algn="ctr"/>
            <a:r>
              <a:rPr lang="en-US" altLang="ko-KR" sz="5400" dirty="0">
                <a:solidFill>
                  <a:schemeClr val="accent1">
                    <a:lumMod val="50000"/>
                  </a:schemeClr>
                </a:solidFill>
                <a:latin typeface="Arial" panose="020B0604020202020204" pitchFamily="34" charset="0"/>
                <a:cs typeface="Arial" panose="020B0604020202020204" pitchFamily="34" charset="0"/>
              </a:rPr>
              <a:t>¡Muchas gracias!</a:t>
            </a:r>
            <a:endParaRPr lang="ko-KR" altLang="en-US" sz="5400"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30FE13D6-79FF-4432-B185-8251EA272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11" y="5572627"/>
            <a:ext cx="3430538" cy="10977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n 5" descr="image006">
            <a:extLst>
              <a:ext uri="{FF2B5EF4-FFF2-40B4-BE49-F238E27FC236}">
                <a16:creationId xmlns:a16="http://schemas.microsoft.com/office/drawing/2014/main" id="{E8D0EAE2-892E-47C1-B6DD-AA0AB8A43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050" y="5572627"/>
            <a:ext cx="2368247" cy="103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D01604BF-5A39-4AFD-90BB-8DFFF10B4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9" y="5443567"/>
            <a:ext cx="1619251" cy="122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08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2">
            <a:extLst>
              <a:ext uri="{FF2B5EF4-FFF2-40B4-BE49-F238E27FC236}">
                <a16:creationId xmlns:a16="http://schemas.microsoft.com/office/drawing/2014/main" id="{5E11FA01-B290-4E4D-BEBE-E6EDE1A905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100" y="1687862"/>
            <a:ext cx="747395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uadroTexto 1">
            <a:extLst>
              <a:ext uri="{FF2B5EF4-FFF2-40B4-BE49-F238E27FC236}">
                <a16:creationId xmlns:a16="http://schemas.microsoft.com/office/drawing/2014/main" id="{CEEB316F-925E-4D53-BCC0-B5178C162749}"/>
              </a:ext>
            </a:extLst>
          </p:cNvPr>
          <p:cNvSpPr txBox="1">
            <a:spLocks noChangeArrowheads="1"/>
          </p:cNvSpPr>
          <p:nvPr/>
        </p:nvSpPr>
        <p:spPr bwMode="auto">
          <a:xfrm>
            <a:off x="160834" y="346091"/>
            <a:ext cx="6480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s-CR" altLang="es-CR" sz="2800" dirty="0"/>
              <a:t>Resultado prueba depósitos con saldo</a:t>
            </a: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7DC74E71-1FA6-49BC-A23F-3D3108F5051C}"/>
              </a:ext>
            </a:extLst>
          </p:cNvPr>
          <p:cNvSpPr>
            <a:spLocks noGrp="1" noChangeArrowheads="1"/>
          </p:cNvSpPr>
          <p:nvPr>
            <p:ph type="ctrTitle"/>
          </p:nvPr>
        </p:nvSpPr>
        <p:spPr>
          <a:xfrm>
            <a:off x="1465453" y="2224881"/>
            <a:ext cx="6946900" cy="2408237"/>
          </a:xfrm>
        </p:spPr>
        <p:txBody>
          <a:bodyPr/>
          <a:lstStyle/>
          <a:p>
            <a:pPr algn="just" eaLnBrk="1" hangingPunct="1"/>
            <a:r>
              <a:rPr lang="es-CR" altLang="es-CR" sz="2800" dirty="0">
                <a:solidFill>
                  <a:schemeClr val="tx1">
                    <a:lumMod val="75000"/>
                    <a:lumOff val="25000"/>
                  </a:schemeClr>
                </a:solidFill>
                <a:latin typeface="+mn-lt"/>
                <a:ea typeface="+mn-ea"/>
                <a:cs typeface="+mn-cs"/>
              </a:rPr>
              <a:t>Una vez obtenido el reporte anterior, debe exportarse a un archivo en formato Excel, con el propósito de realizar el estudio  y evidenciar el análisis de su resultado. Es importante indicar que para la revisión de los depósitos se debe utilizar la columna “Monto por autorizar”.</a:t>
            </a:r>
          </a:p>
        </p:txBody>
      </p:sp>
    </p:spTree>
  </p:cSld>
  <p:clrMapOvr>
    <a:masterClrMapping/>
  </p:clrMapOvr>
  <p:transition spd="slow">
    <p:wheel spokes="1"/>
  </p:transition>
</p:sld>
</file>

<file path=ppt/theme/theme1.xml><?xml version="1.0" encoding="utf-8"?>
<a:theme xmlns:a="http://schemas.openxmlformats.org/drawingml/2006/main" name="Section Break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972</TotalTime>
  <Words>3106</Words>
  <Application>Microsoft Office PowerPoint</Application>
  <PresentationFormat>Panorámica</PresentationFormat>
  <Paragraphs>282</Paragraphs>
  <Slides>77</Slides>
  <Notes>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77</vt:i4>
      </vt:variant>
    </vt:vector>
  </HeadingPairs>
  <TitlesOfParts>
    <vt:vector size="85" baseType="lpstr">
      <vt:lpstr>Arial</vt:lpstr>
      <vt:lpstr>Corbel</vt:lpstr>
      <vt:lpstr>Trebuchet MS</vt:lpstr>
      <vt:lpstr>Wingdings</vt:lpstr>
      <vt:lpstr>Wingdings 3</vt:lpstr>
      <vt:lpstr>Section Break Slide Master</vt:lpstr>
      <vt:lpstr>Faceta</vt:lpstr>
      <vt:lpstr>Document</vt:lpstr>
      <vt:lpstr>Presentación de PowerPoint</vt:lpstr>
      <vt:lpstr>Prueba N° 1: Revisión del Módulo de Depósitos con Saldo</vt:lpstr>
      <vt:lpstr>Prueba N° 1: Revisión del Módulo de Depósitos con Saldo</vt:lpstr>
      <vt:lpstr>Pasos a seguir en el SDJ para realizar prueba en el Módulo de Depósitos con Saldo</vt:lpstr>
      <vt:lpstr>Explicación gráfica de los pasos para ingresar al Módulo de Depósitos con Saldo </vt:lpstr>
      <vt:lpstr>Resultado de la aplicación del procedimiento para el ingreso al Módulo de Depósitos con saldo</vt:lpstr>
      <vt:lpstr>Presentación de PowerPoint</vt:lpstr>
      <vt:lpstr>Presentación de PowerPoint</vt:lpstr>
      <vt:lpstr>Una vez obtenido el reporte anterior, debe exportarse a un archivo en formato Excel, con el propósito de realizar el estudio  y evidenciar el análisis de su resultado. Es importante indicar que para la revisión de los depósitos se debe utilizar la columna “Monto por autorizar”.</vt:lpstr>
      <vt:lpstr>Pasos para exportar a Excel</vt:lpstr>
      <vt:lpstr>Presentación de PowerPoint</vt:lpstr>
      <vt:lpstr>Prueba N° 2: Estado Lógico de los expedientes en el SDJ respecto del Sistema de Gestión</vt:lpstr>
      <vt:lpstr>Procedimiento a seguir para determinar la congruencia del estado lógico de los expedientes en ambos sistemas</vt:lpstr>
      <vt:lpstr>Presentación de PowerPoint</vt:lpstr>
      <vt:lpstr>Presentación de PowerPoint</vt:lpstr>
      <vt:lpstr>Presentación de PowerPoint</vt:lpstr>
      <vt:lpstr>Presentación de PowerPoint</vt:lpstr>
      <vt:lpstr>Prueba N° 3: Expedientes remitidos por incompetencia a otros despachos</vt:lpstr>
      <vt:lpstr>Procedimiento a seguir en el SDJ para detectar expedientes trasladados por incompetencia que se mantienen activos en el SDJ</vt:lpstr>
      <vt:lpstr>Presentación de PowerPoint</vt:lpstr>
      <vt:lpstr>Presentación de PowerPoint</vt:lpstr>
      <vt:lpstr>Presentación de PowerPoint</vt:lpstr>
      <vt:lpstr>Prueba N° 4: Indicador de Pago Automático en “SÍ” Para  Pensiones Alimentarias (PA) y/o Alquiler</vt:lpstr>
      <vt:lpstr>Pasos a seguir en el SDJ para realizar prueba en el Módulo de Pago Automático en “NO”</vt:lpstr>
      <vt:lpstr>Presentación de la pantalla que representa el paso descrito en la diapositiva anterior de esta guía</vt:lpstr>
      <vt:lpstr>Resultado de la prueba realizada sobre pago automático en “No”</vt:lpstr>
      <vt:lpstr>Presentación de PowerPoint</vt:lpstr>
      <vt:lpstr>Prueba N° 5: Indicador de Pago Automático en “NO”, para los casos diferentes a Pensión Alimentaria (PA)  y/o Alquiler (CI)</vt:lpstr>
      <vt:lpstr>Pasos a seguir en el SDJ para realizar prueba en el Módulo de Pago Automático en “SÍ”</vt:lpstr>
      <vt:lpstr>Paso descrito en la filmina anterior de esta guía</vt:lpstr>
      <vt:lpstr>Resultado de la prueba de pago automático en “SÍ” realizada a modo de ejemplo</vt:lpstr>
      <vt:lpstr>Presentación de PowerPoint</vt:lpstr>
      <vt:lpstr>Prueba N° 6: Autorizaciones en Línea </vt:lpstr>
      <vt:lpstr>Pasos a seguir en el SDJ para realizar prueba en el Módulo de Autorizaciones en Línea</vt:lpstr>
      <vt:lpstr>Paso descrito en la diapositiva anterior de esta guía</vt:lpstr>
      <vt:lpstr>Resultado de la prueba sobre autorizaciones en línea realizada a modo de ejemplo</vt:lpstr>
      <vt:lpstr>Resultado de la prueba de autorización en línea justificada</vt:lpstr>
      <vt:lpstr>Prueba N° 7:  Autorizaciones por Devolución </vt:lpstr>
      <vt:lpstr>Pasos a seguir en el SDJ para realizar prueba en el Módulo de Autorizaciones por Devolución</vt:lpstr>
      <vt:lpstr>Presentación de la pantalla que representa el paso descrito anteriormente</vt:lpstr>
      <vt:lpstr>Resultado de la prueba de autorizaciones por devolución realizada a modo de ejemplo</vt:lpstr>
      <vt:lpstr>Prueba N° 8: Autorizaciones Normales </vt:lpstr>
      <vt:lpstr>Pasos a seguir en el SDJ para realizar prueba en el Módulo de Autorizaciones Normales</vt:lpstr>
      <vt:lpstr>Presentación de la pantalla que representa el paso descrito en la filmina anterior de esta guía</vt:lpstr>
      <vt:lpstr>Resultado de la prueba de autorizaciones normales realizada a modo de ejemplo</vt:lpstr>
      <vt:lpstr>Prueba N° 9: Actualización de la tarjeta electrónica de pagos</vt:lpstr>
      <vt:lpstr>Pasos a seguir en el SDJ para realizar prueba en el Módulo de Tarjeta electrónica de pagos</vt:lpstr>
      <vt:lpstr>Presentación de la pantalla que representa el paso anterior</vt:lpstr>
      <vt:lpstr>Resultado de la prueba sobre tarjeta electrónica de pagos realizada a modo de ejemplo</vt:lpstr>
      <vt:lpstr>Presentación de PowerPoint</vt:lpstr>
      <vt:lpstr>Presentación de PowerPoint</vt:lpstr>
      <vt:lpstr>Presentación de PowerPoint</vt:lpstr>
      <vt:lpstr>Presentación de PowerPoint</vt:lpstr>
      <vt:lpstr>Prueba N° 11: Errores en Banco de Costa Rica</vt:lpstr>
      <vt:lpstr>Pasos a seguir en el SDJ para realizar prueba en el Módulo de Errores</vt:lpstr>
      <vt:lpstr>Presentación de la pantalla que representa el paso anterior de esta guía</vt:lpstr>
      <vt:lpstr>Resultado de la prueba sobre errores en BCR realizada a modo de ejemplo</vt:lpstr>
      <vt:lpstr>Presentación de PowerPoint</vt:lpstr>
      <vt:lpstr>Presentación de PowerPoint</vt:lpstr>
      <vt:lpstr>Presentación de la pantalla que representa el paso anterior</vt:lpstr>
      <vt:lpstr>Resultado de la prueba sobre usuarios con más de un perfil realizada a modo de ejemplo</vt:lpstr>
      <vt:lpstr>Prueba N° 13: Desactivación de perfiles de los encargados del SDJ durante los periodos de ausentismo</vt:lpstr>
      <vt:lpstr>Presentación de PowerPoint</vt:lpstr>
      <vt:lpstr>Presentación de PowerPoint</vt:lpstr>
      <vt:lpstr>Presentación de PowerPoint</vt:lpstr>
      <vt:lpstr>Prueba N° 14 :  Discrecionalidad en el uso de las claves</vt:lpstr>
      <vt:lpstr>Procedimiento</vt:lpstr>
      <vt:lpstr>Presentación de PowerPoint</vt:lpstr>
      <vt:lpstr>Presentación de PowerPoint</vt:lpstr>
      <vt:lpstr>Presentación de PowerPoint</vt:lpstr>
      <vt:lpstr>Prueba 15: Control de dineros recibidos en efectivo</vt:lpstr>
      <vt:lpstr>Procedimiento</vt:lpstr>
      <vt:lpstr>Procedimiento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Walter Jiménez Picado</dc:creator>
  <cp:lastModifiedBy>Walter Jiménez Picado</cp:lastModifiedBy>
  <cp:revision>42</cp:revision>
  <dcterms:created xsi:type="dcterms:W3CDTF">2019-11-18T20:05:53Z</dcterms:created>
  <dcterms:modified xsi:type="dcterms:W3CDTF">2020-11-02T19:55:45Z</dcterms:modified>
</cp:coreProperties>
</file>