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notesMasterIdLst>
    <p:notesMasterId r:id="rId13"/>
  </p:notesMasterIdLst>
  <p:sldIdLst>
    <p:sldId id="256" r:id="rId3"/>
    <p:sldId id="2565" r:id="rId4"/>
    <p:sldId id="258" r:id="rId5"/>
    <p:sldId id="2585" r:id="rId6"/>
    <p:sldId id="289" r:id="rId7"/>
    <p:sldId id="2580" r:id="rId8"/>
    <p:sldId id="266" r:id="rId9"/>
    <p:sldId id="2582" r:id="rId10"/>
    <p:sldId id="2584" r:id="rId11"/>
    <p:sldId id="2586" r:id="rId12"/>
  </p:sldIdLst>
  <p:sldSz cx="12192000" cy="6858000"/>
  <p:notesSz cx="6858000" cy="9144000"/>
  <p:defaultTextStyle>
    <a:defPPr>
      <a:defRPr lang="es-C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D8DF72-18CB-42B2-A4BE-1AF67B371117}" type="doc">
      <dgm:prSet loTypeId="urn:microsoft.com/office/officeart/2005/8/layout/target3" loCatId="list" qsTypeId="urn:microsoft.com/office/officeart/2005/8/quickstyle/simple5" qsCatId="simple" csTypeId="urn:microsoft.com/office/officeart/2005/8/colors/accent1_4" csCatId="accent1" phldr="1"/>
      <dgm:spPr/>
      <dgm:t>
        <a:bodyPr/>
        <a:lstStyle/>
        <a:p>
          <a:endParaRPr lang="es-CR"/>
        </a:p>
      </dgm:t>
    </dgm:pt>
    <dgm:pt modelId="{8331FC37-3E9F-432B-BF35-12592CD66341}">
      <dgm:prSet phldrT="[Texto]" custT="1"/>
      <dgm:spPr/>
      <dgm:t>
        <a:bodyPr/>
        <a:lstStyle/>
        <a:p>
          <a:pPr algn="just"/>
          <a:r>
            <a:rPr lang="es-ES" sz="1400" b="1" dirty="0">
              <a:latin typeface="Book Antiqua" panose="02040602050305030304" pitchFamily="18" charset="0"/>
              <a:cs typeface="Arial" panose="020B0604020202020204" pitchFamily="34" charset="0"/>
            </a:rPr>
            <a:t>Consejo Superior en sesión 20-19 del 5 de marzo del 2019, artículo XLIX, dispuso: </a:t>
          </a:r>
          <a:endParaRPr lang="es-CR" sz="1400" dirty="0">
            <a:latin typeface="Book Antiqua" panose="02040602050305030304" pitchFamily="18" charset="0"/>
          </a:endParaRPr>
        </a:p>
      </dgm:t>
    </dgm:pt>
    <dgm:pt modelId="{B0405204-C274-47D4-8E32-D5F1B7DB70B3}" type="parTrans" cxnId="{9525DEEE-323D-4A7F-8993-27F17B861226}">
      <dgm:prSet/>
      <dgm:spPr/>
      <dgm:t>
        <a:bodyPr/>
        <a:lstStyle/>
        <a:p>
          <a:endParaRPr lang="es-CR" sz="1400">
            <a:solidFill>
              <a:schemeClr val="tx1"/>
            </a:solidFill>
            <a:latin typeface="Book Antiqua" panose="02040602050305030304" pitchFamily="18" charset="0"/>
          </a:endParaRPr>
        </a:p>
      </dgm:t>
    </dgm:pt>
    <dgm:pt modelId="{F8ED1690-93B8-47B3-ACBE-8A6B3B3CF149}" type="sibTrans" cxnId="{9525DEEE-323D-4A7F-8993-27F17B861226}">
      <dgm:prSet/>
      <dgm:spPr/>
      <dgm:t>
        <a:bodyPr/>
        <a:lstStyle/>
        <a:p>
          <a:endParaRPr lang="es-CR" sz="1400">
            <a:solidFill>
              <a:schemeClr val="tx1"/>
            </a:solidFill>
            <a:latin typeface="Book Antiqua" panose="02040602050305030304" pitchFamily="18" charset="0"/>
          </a:endParaRPr>
        </a:p>
      </dgm:t>
    </dgm:pt>
    <dgm:pt modelId="{12C6D13E-8D70-4608-9CED-E0DCF1B56635}">
      <dgm:prSet phldrT="[Texto]" custT="1"/>
      <dgm:spPr/>
      <dgm:t>
        <a:bodyPr/>
        <a:lstStyle/>
        <a:p>
          <a:pPr algn="just"/>
          <a:r>
            <a:rPr lang="es-CR" sz="1400" b="1" dirty="0">
              <a:latin typeface="Book Antiqua" panose="02040602050305030304" pitchFamily="18" charset="0"/>
            </a:rPr>
            <a:t>El Comité de Planeación Estratégica en sesión 01-CPE-2020 del 29 de abril de 2020, menciona:</a:t>
          </a:r>
        </a:p>
      </dgm:t>
    </dgm:pt>
    <dgm:pt modelId="{DA7BCE5D-5411-4562-8AFC-A860C989484A}" type="parTrans" cxnId="{3965D5C8-F985-4BA7-A23C-A58AF47A9562}">
      <dgm:prSet/>
      <dgm:spPr/>
      <dgm:t>
        <a:bodyPr/>
        <a:lstStyle/>
        <a:p>
          <a:endParaRPr lang="es-CR" sz="1400">
            <a:solidFill>
              <a:schemeClr val="tx1"/>
            </a:solidFill>
            <a:latin typeface="Book Antiqua" panose="02040602050305030304" pitchFamily="18" charset="0"/>
          </a:endParaRPr>
        </a:p>
      </dgm:t>
    </dgm:pt>
    <dgm:pt modelId="{27DDF69D-5D81-4DBE-992E-E0D60BDA4062}" type="sibTrans" cxnId="{3965D5C8-F985-4BA7-A23C-A58AF47A9562}">
      <dgm:prSet/>
      <dgm:spPr/>
      <dgm:t>
        <a:bodyPr/>
        <a:lstStyle/>
        <a:p>
          <a:endParaRPr lang="es-CR" sz="1400">
            <a:solidFill>
              <a:schemeClr val="tx1"/>
            </a:solidFill>
            <a:latin typeface="Book Antiqua" panose="02040602050305030304" pitchFamily="18" charset="0"/>
          </a:endParaRPr>
        </a:p>
      </dgm:t>
    </dgm:pt>
    <dgm:pt modelId="{8046E7B2-87B9-431B-A724-52D17B542961}">
      <dgm:prSet custT="1"/>
      <dgm:spPr/>
      <dgm:t>
        <a:bodyPr/>
        <a:lstStyle/>
        <a:p>
          <a:pPr algn="just"/>
          <a:r>
            <a:rPr lang="es-ES" sz="1400" b="1" dirty="0">
              <a:latin typeface="Book Antiqua" panose="02040602050305030304" pitchFamily="18" charset="0"/>
              <a:cs typeface="Arial" panose="020B0604020202020204" pitchFamily="34" charset="0"/>
            </a:rPr>
            <a:t>En respuesta al acuerdo del Consejo Superior en sesión </a:t>
          </a:r>
          <a:r>
            <a:rPr lang="es-CR" sz="1400" b="1" dirty="0">
              <a:latin typeface="Book Antiqua" panose="02040602050305030304" pitchFamily="18" charset="0"/>
              <a:cs typeface="Arial" panose="020B0604020202020204" pitchFamily="34" charset="0"/>
            </a:rPr>
            <a:t>20-19, del 05 de marzo de 2019, artículo XLIX. </a:t>
          </a:r>
          <a:r>
            <a:rPr lang="es-ES" sz="1400" b="1" dirty="0">
              <a:latin typeface="Book Antiqua" panose="02040602050305030304" pitchFamily="18" charset="0"/>
              <a:cs typeface="Arial" panose="020B0604020202020204" pitchFamily="34" charset="0"/>
            </a:rPr>
            <a:t>la Dirección de Planificación mediante oficio 365-PLA-PE-2019 del 13 de marzo de 2019, comunicó: </a:t>
          </a:r>
        </a:p>
      </dgm:t>
    </dgm:pt>
    <dgm:pt modelId="{7F4EAE70-E311-4C44-BB94-74C142F4A256}" type="parTrans" cxnId="{5D268E75-D30E-492F-BB26-9ABB3A1A0CEC}">
      <dgm:prSet/>
      <dgm:spPr/>
      <dgm:t>
        <a:bodyPr/>
        <a:lstStyle/>
        <a:p>
          <a:endParaRPr lang="es-CR" sz="1400">
            <a:solidFill>
              <a:schemeClr val="tx1"/>
            </a:solidFill>
            <a:latin typeface="Book Antiqua" panose="02040602050305030304" pitchFamily="18" charset="0"/>
          </a:endParaRPr>
        </a:p>
      </dgm:t>
    </dgm:pt>
    <dgm:pt modelId="{B836FE6F-59EE-4B98-B881-08C36FF121F1}" type="sibTrans" cxnId="{5D268E75-D30E-492F-BB26-9ABB3A1A0CEC}">
      <dgm:prSet/>
      <dgm:spPr/>
      <dgm:t>
        <a:bodyPr/>
        <a:lstStyle/>
        <a:p>
          <a:endParaRPr lang="es-CR" sz="1400">
            <a:solidFill>
              <a:schemeClr val="tx1"/>
            </a:solidFill>
            <a:latin typeface="Book Antiqua" panose="02040602050305030304" pitchFamily="18" charset="0"/>
          </a:endParaRPr>
        </a:p>
      </dgm:t>
    </dgm:pt>
    <dgm:pt modelId="{0C2F7303-7321-418D-B2B1-961CB444530D}">
      <dgm:prSet custT="1"/>
      <dgm:spPr/>
      <dgm:t>
        <a:bodyPr/>
        <a:lstStyle/>
        <a:p>
          <a:pPr algn="just"/>
          <a:r>
            <a:rPr lang="es-ES" sz="1400" b="1" dirty="0">
              <a:latin typeface="Book Antiqua" panose="02040602050305030304" pitchFamily="18" charset="0"/>
              <a:cs typeface="Arial" panose="020B0604020202020204" pitchFamily="34" charset="0"/>
            </a:rPr>
            <a:t>De esta manera, el Consejo Superior en sesión 27-19, celebrada el 26 de marzo de 2019, artículo LXIII, dispuso: </a:t>
          </a:r>
          <a:endParaRPr lang="es-ES" sz="1400" dirty="0">
            <a:latin typeface="Book Antiqua" panose="02040602050305030304" pitchFamily="18" charset="0"/>
            <a:cs typeface="Arial" panose="020B0604020202020204" pitchFamily="34" charset="0"/>
          </a:endParaRPr>
        </a:p>
      </dgm:t>
    </dgm:pt>
    <dgm:pt modelId="{26AFC6D2-A795-48E0-A540-2FC202A6D871}" type="parTrans" cxnId="{4D6DA68F-C1B3-44AE-9C21-19DBE50E46F4}">
      <dgm:prSet/>
      <dgm:spPr/>
      <dgm:t>
        <a:bodyPr/>
        <a:lstStyle/>
        <a:p>
          <a:endParaRPr lang="es-CR" sz="1400">
            <a:solidFill>
              <a:schemeClr val="tx1"/>
            </a:solidFill>
            <a:latin typeface="Book Antiqua" panose="02040602050305030304" pitchFamily="18" charset="0"/>
          </a:endParaRPr>
        </a:p>
      </dgm:t>
    </dgm:pt>
    <dgm:pt modelId="{D622C343-2B1E-4CD4-BA8F-CEC44148C661}" type="sibTrans" cxnId="{4D6DA68F-C1B3-44AE-9C21-19DBE50E46F4}">
      <dgm:prSet/>
      <dgm:spPr/>
      <dgm:t>
        <a:bodyPr/>
        <a:lstStyle/>
        <a:p>
          <a:endParaRPr lang="es-CR" sz="1400">
            <a:solidFill>
              <a:schemeClr val="tx1"/>
            </a:solidFill>
            <a:latin typeface="Book Antiqua" panose="02040602050305030304" pitchFamily="18" charset="0"/>
          </a:endParaRPr>
        </a:p>
      </dgm:t>
    </dgm:pt>
    <dgm:pt modelId="{0B950517-E8DD-4386-B2F8-93A9E84AF318}">
      <dgm:prSet custT="1"/>
      <dgm:spPr/>
      <dgm:t>
        <a:bodyPr/>
        <a:lstStyle/>
        <a:p>
          <a:pPr algn="just"/>
          <a:r>
            <a:rPr lang="es-ES" sz="1400" b="1" dirty="0">
              <a:latin typeface="Book Antiqua" panose="02040602050305030304" pitchFamily="18" charset="0"/>
              <a:cs typeface="Arial" panose="020B0604020202020204" pitchFamily="34" charset="0"/>
            </a:rPr>
            <a:t>Corte Plena, en sesión 03-2020, del 20 de enero del 2020, artículo XIII; acordó: </a:t>
          </a:r>
        </a:p>
      </dgm:t>
    </dgm:pt>
    <dgm:pt modelId="{8E603769-63A4-45AE-AC1C-2ECADCA6F0C4}" type="parTrans" cxnId="{4772CCA0-3091-4483-843B-86FACCBAB07D}">
      <dgm:prSet/>
      <dgm:spPr/>
      <dgm:t>
        <a:bodyPr/>
        <a:lstStyle/>
        <a:p>
          <a:endParaRPr lang="es-CR" sz="1400">
            <a:solidFill>
              <a:schemeClr val="tx1"/>
            </a:solidFill>
            <a:latin typeface="Book Antiqua" panose="02040602050305030304" pitchFamily="18" charset="0"/>
          </a:endParaRPr>
        </a:p>
      </dgm:t>
    </dgm:pt>
    <dgm:pt modelId="{13BDC3E4-A9B1-4200-A76D-549A53F66858}" type="sibTrans" cxnId="{4772CCA0-3091-4483-843B-86FACCBAB07D}">
      <dgm:prSet/>
      <dgm:spPr/>
      <dgm:t>
        <a:bodyPr/>
        <a:lstStyle/>
        <a:p>
          <a:endParaRPr lang="es-CR" sz="1400">
            <a:solidFill>
              <a:schemeClr val="tx1"/>
            </a:solidFill>
            <a:latin typeface="Book Antiqua" panose="02040602050305030304" pitchFamily="18" charset="0"/>
          </a:endParaRPr>
        </a:p>
      </dgm:t>
    </dgm:pt>
    <dgm:pt modelId="{EE5E2F1E-C347-4BD3-BF3D-640C93AD0F5D}">
      <dgm:prSet phldrT="[Texto]" custT="1"/>
      <dgm:spPr/>
      <dgm:t>
        <a:bodyPr/>
        <a:lstStyle/>
        <a:p>
          <a:pPr algn="just"/>
          <a:r>
            <a:rPr lang="es-CR" sz="1400" dirty="0">
              <a:latin typeface="Book Antiqua" panose="02040602050305030304" pitchFamily="18" charset="0"/>
            </a:rPr>
            <a:t>Realizar el análisis de la matriz de los riesgos corporativos. </a:t>
          </a:r>
        </a:p>
      </dgm:t>
    </dgm:pt>
    <dgm:pt modelId="{2CBF937E-1D69-4069-AA70-1B77A2F11E5C}" type="parTrans" cxnId="{C052945E-CF5D-45C8-9B6C-331543416F31}">
      <dgm:prSet/>
      <dgm:spPr/>
      <dgm:t>
        <a:bodyPr/>
        <a:lstStyle/>
        <a:p>
          <a:endParaRPr lang="es-CR" sz="1400">
            <a:solidFill>
              <a:schemeClr val="tx1"/>
            </a:solidFill>
            <a:latin typeface="Book Antiqua" panose="02040602050305030304" pitchFamily="18" charset="0"/>
          </a:endParaRPr>
        </a:p>
      </dgm:t>
    </dgm:pt>
    <dgm:pt modelId="{3AB948E2-F2F5-442F-BD5D-EE223456140D}" type="sibTrans" cxnId="{C052945E-CF5D-45C8-9B6C-331543416F31}">
      <dgm:prSet/>
      <dgm:spPr/>
      <dgm:t>
        <a:bodyPr/>
        <a:lstStyle/>
        <a:p>
          <a:endParaRPr lang="es-CR" sz="1400">
            <a:solidFill>
              <a:schemeClr val="tx1"/>
            </a:solidFill>
            <a:latin typeface="Book Antiqua" panose="02040602050305030304" pitchFamily="18" charset="0"/>
          </a:endParaRPr>
        </a:p>
      </dgm:t>
    </dgm:pt>
    <dgm:pt modelId="{A8F6478B-E00F-45C3-B653-79373D90D5CF}">
      <dgm:prSet custT="1"/>
      <dgm:spPr/>
      <dgm:t>
        <a:bodyPr/>
        <a:lstStyle/>
        <a:p>
          <a:pPr algn="just"/>
          <a:r>
            <a:rPr lang="es-ES" sz="1400" b="0" dirty="0">
              <a:latin typeface="Book Antiqua" panose="02040602050305030304" pitchFamily="18" charset="0"/>
              <a:cs typeface="Arial" panose="020B0604020202020204" pitchFamily="34" charset="0"/>
            </a:rPr>
            <a:t>Que consideraba que el tema de riesgos es competencia de la Oficina de Control Interno como órgano rector en esta materia. </a:t>
          </a:r>
        </a:p>
      </dgm:t>
    </dgm:pt>
    <dgm:pt modelId="{56213B55-1BE4-4973-BE86-2138D900EA45}" type="parTrans" cxnId="{CEA2C948-66EF-4100-8226-BC638F3EB102}">
      <dgm:prSet/>
      <dgm:spPr/>
      <dgm:t>
        <a:bodyPr/>
        <a:lstStyle/>
        <a:p>
          <a:endParaRPr lang="es-CR" sz="1400">
            <a:solidFill>
              <a:schemeClr val="tx1"/>
            </a:solidFill>
            <a:latin typeface="Book Antiqua" panose="02040602050305030304" pitchFamily="18" charset="0"/>
          </a:endParaRPr>
        </a:p>
      </dgm:t>
    </dgm:pt>
    <dgm:pt modelId="{FF452944-EFDE-457A-9948-9265409C9D5E}" type="sibTrans" cxnId="{CEA2C948-66EF-4100-8226-BC638F3EB102}">
      <dgm:prSet/>
      <dgm:spPr/>
      <dgm:t>
        <a:bodyPr/>
        <a:lstStyle/>
        <a:p>
          <a:endParaRPr lang="es-CR" sz="1400">
            <a:solidFill>
              <a:schemeClr val="tx1"/>
            </a:solidFill>
            <a:latin typeface="Book Antiqua" panose="02040602050305030304" pitchFamily="18" charset="0"/>
          </a:endParaRPr>
        </a:p>
      </dgm:t>
    </dgm:pt>
    <dgm:pt modelId="{877BE34D-7DBA-4AF4-B98B-0C785A9262A9}">
      <dgm:prSet custT="1"/>
      <dgm:spPr/>
      <dgm:t>
        <a:bodyPr/>
        <a:lstStyle/>
        <a:p>
          <a:pPr algn="just"/>
          <a:r>
            <a:rPr lang="es-ES" sz="1400" dirty="0">
              <a:latin typeface="Book Antiqua" panose="02040602050305030304" pitchFamily="18" charset="0"/>
              <a:cs typeface="Arial" panose="020B0604020202020204" pitchFamily="34" charset="0"/>
            </a:rPr>
            <a:t>Que sea la Dirección de Planificación que coordine con la Oficina de Control Interno la identificación de los riesgos del PEI.  </a:t>
          </a:r>
        </a:p>
      </dgm:t>
    </dgm:pt>
    <dgm:pt modelId="{64450265-80F6-469D-8EB6-8FBB10E22562}" type="parTrans" cxnId="{17DDF673-08D8-42AF-8D7E-03BBAC754F14}">
      <dgm:prSet/>
      <dgm:spPr/>
      <dgm:t>
        <a:bodyPr/>
        <a:lstStyle/>
        <a:p>
          <a:endParaRPr lang="es-CR" sz="1400">
            <a:solidFill>
              <a:schemeClr val="tx1"/>
            </a:solidFill>
            <a:latin typeface="Book Antiqua" panose="02040602050305030304" pitchFamily="18" charset="0"/>
          </a:endParaRPr>
        </a:p>
      </dgm:t>
    </dgm:pt>
    <dgm:pt modelId="{FA87A17A-4C33-4687-8EF9-31D718179E59}" type="sibTrans" cxnId="{17DDF673-08D8-42AF-8D7E-03BBAC754F14}">
      <dgm:prSet/>
      <dgm:spPr/>
      <dgm:t>
        <a:bodyPr/>
        <a:lstStyle/>
        <a:p>
          <a:endParaRPr lang="es-CR" sz="1400">
            <a:solidFill>
              <a:schemeClr val="tx1"/>
            </a:solidFill>
            <a:latin typeface="Book Antiqua" panose="02040602050305030304" pitchFamily="18" charset="0"/>
          </a:endParaRPr>
        </a:p>
      </dgm:t>
    </dgm:pt>
    <dgm:pt modelId="{71A678DC-3105-4772-A674-5192B6460DB7}">
      <dgm:prSet custT="1"/>
      <dgm:spPr/>
      <dgm:t>
        <a:bodyPr/>
        <a:lstStyle/>
        <a:p>
          <a:pPr algn="just"/>
          <a:r>
            <a:rPr lang="es-ES" sz="1400" b="0" dirty="0">
              <a:latin typeface="Book Antiqua" panose="02040602050305030304" pitchFamily="18" charset="0"/>
              <a:cs typeface="Arial" panose="020B0604020202020204" pitchFamily="34" charset="0"/>
            </a:rPr>
            <a:t>Que se conozca la aprobación del Marco Orientador SEVRI una vez que la Dirección de Planificación remita la propuesta de los riesgos del PEI. </a:t>
          </a:r>
        </a:p>
      </dgm:t>
    </dgm:pt>
    <dgm:pt modelId="{C49D1AD2-257B-4B97-B4D0-DF11951B8F47}" type="parTrans" cxnId="{095D9A61-B520-402D-828B-C2DD21C6D9C5}">
      <dgm:prSet/>
      <dgm:spPr/>
      <dgm:t>
        <a:bodyPr/>
        <a:lstStyle/>
        <a:p>
          <a:endParaRPr lang="es-CR" sz="1400">
            <a:solidFill>
              <a:schemeClr val="tx1"/>
            </a:solidFill>
            <a:latin typeface="Book Antiqua" panose="02040602050305030304" pitchFamily="18" charset="0"/>
          </a:endParaRPr>
        </a:p>
      </dgm:t>
    </dgm:pt>
    <dgm:pt modelId="{1355964D-46CC-4941-8731-4CC76B31B4DF}" type="sibTrans" cxnId="{095D9A61-B520-402D-828B-C2DD21C6D9C5}">
      <dgm:prSet/>
      <dgm:spPr/>
      <dgm:t>
        <a:bodyPr/>
        <a:lstStyle/>
        <a:p>
          <a:endParaRPr lang="es-CR" sz="1400">
            <a:solidFill>
              <a:schemeClr val="tx1"/>
            </a:solidFill>
            <a:latin typeface="Book Antiqua" panose="02040602050305030304" pitchFamily="18" charset="0"/>
          </a:endParaRPr>
        </a:p>
      </dgm:t>
    </dgm:pt>
    <dgm:pt modelId="{868BACA4-FAAC-454C-8343-83D54EA66DA4}">
      <dgm:prSet phldrT="[Texto]" custT="1"/>
      <dgm:spPr/>
      <dgm:t>
        <a:bodyPr/>
        <a:lstStyle/>
        <a:p>
          <a:pPr algn="just"/>
          <a:r>
            <a:rPr lang="es-CR" sz="1400" b="0" dirty="0">
              <a:latin typeface="Book Antiqua" panose="02040602050305030304" pitchFamily="18" charset="0"/>
            </a:rPr>
            <a:t>Se conoce y aprueba la presentación del Modelo que hoy se presenta. </a:t>
          </a:r>
        </a:p>
      </dgm:t>
    </dgm:pt>
    <dgm:pt modelId="{112CE8C0-03E4-4253-B2E0-99F3CC54DFC7}" type="parTrans" cxnId="{F75C8039-EF35-4CF2-A734-4E406BC26A03}">
      <dgm:prSet/>
      <dgm:spPr/>
      <dgm:t>
        <a:bodyPr/>
        <a:lstStyle/>
        <a:p>
          <a:endParaRPr lang="es-CR" sz="1400">
            <a:solidFill>
              <a:schemeClr val="tx1"/>
            </a:solidFill>
            <a:latin typeface="Book Antiqua" panose="02040602050305030304" pitchFamily="18" charset="0"/>
          </a:endParaRPr>
        </a:p>
      </dgm:t>
    </dgm:pt>
    <dgm:pt modelId="{6811B998-3749-4688-A29C-078E5FCB5FDD}" type="sibTrans" cxnId="{F75C8039-EF35-4CF2-A734-4E406BC26A03}">
      <dgm:prSet/>
      <dgm:spPr/>
      <dgm:t>
        <a:bodyPr/>
        <a:lstStyle/>
        <a:p>
          <a:endParaRPr lang="es-CR" sz="1400">
            <a:solidFill>
              <a:schemeClr val="tx1"/>
            </a:solidFill>
            <a:latin typeface="Book Antiqua" panose="02040602050305030304" pitchFamily="18" charset="0"/>
          </a:endParaRPr>
        </a:p>
      </dgm:t>
    </dgm:pt>
    <dgm:pt modelId="{0934F5B0-23FC-424C-A967-2250A0F43F41}" type="pres">
      <dgm:prSet presAssocID="{F4D8DF72-18CB-42B2-A4BE-1AF67B371117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6F49133E-38F0-4DC3-B133-6CF0A6C9E1EC}" type="pres">
      <dgm:prSet presAssocID="{8331FC37-3E9F-432B-BF35-12592CD66341}" presName="circle1" presStyleLbl="node1" presStyleIdx="0" presStyleCnt="5"/>
      <dgm:spPr/>
    </dgm:pt>
    <dgm:pt modelId="{2C792E9F-B936-41A9-A8E3-4E7194676060}" type="pres">
      <dgm:prSet presAssocID="{8331FC37-3E9F-432B-BF35-12592CD66341}" presName="space" presStyleCnt="0"/>
      <dgm:spPr/>
    </dgm:pt>
    <dgm:pt modelId="{093F60EF-C262-45D4-8CC4-498054BEDDC8}" type="pres">
      <dgm:prSet presAssocID="{8331FC37-3E9F-432B-BF35-12592CD66341}" presName="rect1" presStyleLbl="alignAcc1" presStyleIdx="0" presStyleCnt="5"/>
      <dgm:spPr/>
    </dgm:pt>
    <dgm:pt modelId="{2AC9D020-25DA-4E63-8B97-ABE1A31805A6}" type="pres">
      <dgm:prSet presAssocID="{8046E7B2-87B9-431B-A724-52D17B542961}" presName="vertSpace2" presStyleLbl="node1" presStyleIdx="0" presStyleCnt="5"/>
      <dgm:spPr/>
    </dgm:pt>
    <dgm:pt modelId="{9673CAB2-8CD0-4188-91B8-F9DA2074C567}" type="pres">
      <dgm:prSet presAssocID="{8046E7B2-87B9-431B-A724-52D17B542961}" presName="circle2" presStyleLbl="node1" presStyleIdx="1" presStyleCnt="5"/>
      <dgm:spPr/>
    </dgm:pt>
    <dgm:pt modelId="{90FB5CEB-508B-4AB0-91CD-02D718FEBC2C}" type="pres">
      <dgm:prSet presAssocID="{8046E7B2-87B9-431B-A724-52D17B542961}" presName="rect2" presStyleLbl="alignAcc1" presStyleIdx="1" presStyleCnt="5"/>
      <dgm:spPr/>
    </dgm:pt>
    <dgm:pt modelId="{D716392E-60F1-4ED2-B40D-64A87E068B1D}" type="pres">
      <dgm:prSet presAssocID="{0C2F7303-7321-418D-B2B1-961CB444530D}" presName="vertSpace3" presStyleLbl="node1" presStyleIdx="1" presStyleCnt="5"/>
      <dgm:spPr/>
    </dgm:pt>
    <dgm:pt modelId="{FCB780F1-4E83-474A-930B-B2C2BCEA3391}" type="pres">
      <dgm:prSet presAssocID="{0C2F7303-7321-418D-B2B1-961CB444530D}" presName="circle3" presStyleLbl="node1" presStyleIdx="2" presStyleCnt="5"/>
      <dgm:spPr/>
    </dgm:pt>
    <dgm:pt modelId="{61E0B43A-7524-418B-B833-E8F5056044AD}" type="pres">
      <dgm:prSet presAssocID="{0C2F7303-7321-418D-B2B1-961CB444530D}" presName="rect3" presStyleLbl="alignAcc1" presStyleIdx="2" presStyleCnt="5"/>
      <dgm:spPr/>
    </dgm:pt>
    <dgm:pt modelId="{BD393EE6-9039-4827-92E2-92AEE12823DC}" type="pres">
      <dgm:prSet presAssocID="{0B950517-E8DD-4386-B2F8-93A9E84AF318}" presName="vertSpace4" presStyleLbl="node1" presStyleIdx="2" presStyleCnt="5"/>
      <dgm:spPr/>
    </dgm:pt>
    <dgm:pt modelId="{B214C94F-3661-4B5A-9DF7-F9CA814B56FD}" type="pres">
      <dgm:prSet presAssocID="{0B950517-E8DD-4386-B2F8-93A9E84AF318}" presName="circle4" presStyleLbl="node1" presStyleIdx="3" presStyleCnt="5"/>
      <dgm:spPr/>
    </dgm:pt>
    <dgm:pt modelId="{DEE9C526-C1E8-4C9D-86C5-387AA5BDA131}" type="pres">
      <dgm:prSet presAssocID="{0B950517-E8DD-4386-B2F8-93A9E84AF318}" presName="rect4" presStyleLbl="alignAcc1" presStyleIdx="3" presStyleCnt="5"/>
      <dgm:spPr/>
    </dgm:pt>
    <dgm:pt modelId="{17664DF9-5A3C-4F1E-A1C8-C5E22971FE17}" type="pres">
      <dgm:prSet presAssocID="{12C6D13E-8D70-4608-9CED-E0DCF1B56635}" presName="vertSpace5" presStyleLbl="node1" presStyleIdx="3" presStyleCnt="5"/>
      <dgm:spPr/>
    </dgm:pt>
    <dgm:pt modelId="{9046C5C2-7E4C-4C37-87B7-01C699B2C0EB}" type="pres">
      <dgm:prSet presAssocID="{12C6D13E-8D70-4608-9CED-E0DCF1B56635}" presName="circle5" presStyleLbl="node1" presStyleIdx="4" presStyleCnt="5"/>
      <dgm:spPr/>
    </dgm:pt>
    <dgm:pt modelId="{4896DFD1-467A-40C8-B293-0B382EB49385}" type="pres">
      <dgm:prSet presAssocID="{12C6D13E-8D70-4608-9CED-E0DCF1B56635}" presName="rect5" presStyleLbl="alignAcc1" presStyleIdx="4" presStyleCnt="5"/>
      <dgm:spPr/>
    </dgm:pt>
    <dgm:pt modelId="{01EE3680-E804-4CB1-84B1-AE65A0746CA5}" type="pres">
      <dgm:prSet presAssocID="{8331FC37-3E9F-432B-BF35-12592CD66341}" presName="rect1ParTx" presStyleLbl="alignAcc1" presStyleIdx="4" presStyleCnt="5">
        <dgm:presLayoutVars>
          <dgm:chMax val="1"/>
          <dgm:bulletEnabled val="1"/>
        </dgm:presLayoutVars>
      </dgm:prSet>
      <dgm:spPr/>
    </dgm:pt>
    <dgm:pt modelId="{8F084332-3718-48E7-97E7-670129164E18}" type="pres">
      <dgm:prSet presAssocID="{8331FC37-3E9F-432B-BF35-12592CD66341}" presName="rect1ChTx" presStyleLbl="alignAcc1" presStyleIdx="4" presStyleCnt="5">
        <dgm:presLayoutVars>
          <dgm:bulletEnabled val="1"/>
        </dgm:presLayoutVars>
      </dgm:prSet>
      <dgm:spPr/>
    </dgm:pt>
    <dgm:pt modelId="{AEE02FC5-168E-4E52-9B47-802A8B72CB05}" type="pres">
      <dgm:prSet presAssocID="{8046E7B2-87B9-431B-A724-52D17B542961}" presName="rect2ParTx" presStyleLbl="alignAcc1" presStyleIdx="4" presStyleCnt="5">
        <dgm:presLayoutVars>
          <dgm:chMax val="1"/>
          <dgm:bulletEnabled val="1"/>
        </dgm:presLayoutVars>
      </dgm:prSet>
      <dgm:spPr/>
    </dgm:pt>
    <dgm:pt modelId="{D1C14B1C-15F4-46B2-92A4-F6D50F69346B}" type="pres">
      <dgm:prSet presAssocID="{8046E7B2-87B9-431B-A724-52D17B542961}" presName="rect2ChTx" presStyleLbl="alignAcc1" presStyleIdx="4" presStyleCnt="5">
        <dgm:presLayoutVars>
          <dgm:bulletEnabled val="1"/>
        </dgm:presLayoutVars>
      </dgm:prSet>
      <dgm:spPr/>
    </dgm:pt>
    <dgm:pt modelId="{02F012DC-F14B-4823-9B88-D2A40830BE15}" type="pres">
      <dgm:prSet presAssocID="{0C2F7303-7321-418D-B2B1-961CB444530D}" presName="rect3ParTx" presStyleLbl="alignAcc1" presStyleIdx="4" presStyleCnt="5">
        <dgm:presLayoutVars>
          <dgm:chMax val="1"/>
          <dgm:bulletEnabled val="1"/>
        </dgm:presLayoutVars>
      </dgm:prSet>
      <dgm:spPr/>
    </dgm:pt>
    <dgm:pt modelId="{A220C2CD-0ABC-40FE-A1BA-A0C7DA3064A0}" type="pres">
      <dgm:prSet presAssocID="{0C2F7303-7321-418D-B2B1-961CB444530D}" presName="rect3ChTx" presStyleLbl="alignAcc1" presStyleIdx="4" presStyleCnt="5">
        <dgm:presLayoutVars>
          <dgm:bulletEnabled val="1"/>
        </dgm:presLayoutVars>
      </dgm:prSet>
      <dgm:spPr/>
    </dgm:pt>
    <dgm:pt modelId="{721FEB12-B543-46E4-80F0-1A272CA65C02}" type="pres">
      <dgm:prSet presAssocID="{0B950517-E8DD-4386-B2F8-93A9E84AF318}" presName="rect4ParTx" presStyleLbl="alignAcc1" presStyleIdx="4" presStyleCnt="5">
        <dgm:presLayoutVars>
          <dgm:chMax val="1"/>
          <dgm:bulletEnabled val="1"/>
        </dgm:presLayoutVars>
      </dgm:prSet>
      <dgm:spPr/>
    </dgm:pt>
    <dgm:pt modelId="{6E45DE27-124D-45C0-81E5-96A741D9568E}" type="pres">
      <dgm:prSet presAssocID="{0B950517-E8DD-4386-B2F8-93A9E84AF318}" presName="rect4ChTx" presStyleLbl="alignAcc1" presStyleIdx="4" presStyleCnt="5">
        <dgm:presLayoutVars>
          <dgm:bulletEnabled val="1"/>
        </dgm:presLayoutVars>
      </dgm:prSet>
      <dgm:spPr/>
    </dgm:pt>
    <dgm:pt modelId="{72C25B0B-4A85-4FA2-92AC-3B3A7AB39E51}" type="pres">
      <dgm:prSet presAssocID="{12C6D13E-8D70-4608-9CED-E0DCF1B56635}" presName="rect5ParTx" presStyleLbl="alignAcc1" presStyleIdx="4" presStyleCnt="5">
        <dgm:presLayoutVars>
          <dgm:chMax val="1"/>
          <dgm:bulletEnabled val="1"/>
        </dgm:presLayoutVars>
      </dgm:prSet>
      <dgm:spPr/>
    </dgm:pt>
    <dgm:pt modelId="{F6EDF1F9-8E6E-4F6C-A8BF-64D54AE887B6}" type="pres">
      <dgm:prSet presAssocID="{12C6D13E-8D70-4608-9CED-E0DCF1B56635}" presName="rect5ChTx" presStyleLbl="alignAcc1" presStyleIdx="4" presStyleCnt="5">
        <dgm:presLayoutVars>
          <dgm:bulletEnabled val="1"/>
        </dgm:presLayoutVars>
      </dgm:prSet>
      <dgm:spPr/>
    </dgm:pt>
  </dgm:ptLst>
  <dgm:cxnLst>
    <dgm:cxn modelId="{99AC3702-20C2-443F-B1CD-1655502A7FF5}" type="presOf" srcId="{0C2F7303-7321-418D-B2B1-961CB444530D}" destId="{61E0B43A-7524-418B-B833-E8F5056044AD}" srcOrd="0" destOrd="0" presId="urn:microsoft.com/office/officeart/2005/8/layout/target3"/>
    <dgm:cxn modelId="{243EA811-6D0B-4C46-AEF4-24000DECD731}" type="presOf" srcId="{12C6D13E-8D70-4608-9CED-E0DCF1B56635}" destId="{4896DFD1-467A-40C8-B293-0B382EB49385}" srcOrd="0" destOrd="0" presId="urn:microsoft.com/office/officeart/2005/8/layout/target3"/>
    <dgm:cxn modelId="{06FA5A1B-F6E2-4907-87E0-8F35FA0B406E}" type="presOf" srcId="{0B950517-E8DD-4386-B2F8-93A9E84AF318}" destId="{DEE9C526-C1E8-4C9D-86C5-387AA5BDA131}" srcOrd="0" destOrd="0" presId="urn:microsoft.com/office/officeart/2005/8/layout/target3"/>
    <dgm:cxn modelId="{F75C8039-EF35-4CF2-A734-4E406BC26A03}" srcId="{12C6D13E-8D70-4608-9CED-E0DCF1B56635}" destId="{868BACA4-FAAC-454C-8343-83D54EA66DA4}" srcOrd="0" destOrd="0" parTransId="{112CE8C0-03E4-4253-B2E0-99F3CC54DFC7}" sibTransId="{6811B998-3749-4688-A29C-078E5FCB5FDD}"/>
    <dgm:cxn modelId="{C052945E-CF5D-45C8-9B6C-331543416F31}" srcId="{8331FC37-3E9F-432B-BF35-12592CD66341}" destId="{EE5E2F1E-C347-4BD3-BF3D-640C93AD0F5D}" srcOrd="0" destOrd="0" parTransId="{2CBF937E-1D69-4069-AA70-1B77A2F11E5C}" sibTransId="{3AB948E2-F2F5-442F-BD5D-EE223456140D}"/>
    <dgm:cxn modelId="{095D9A61-B520-402D-828B-C2DD21C6D9C5}" srcId="{0B950517-E8DD-4386-B2F8-93A9E84AF318}" destId="{71A678DC-3105-4772-A674-5192B6460DB7}" srcOrd="0" destOrd="0" parTransId="{C49D1AD2-257B-4B97-B4D0-DF11951B8F47}" sibTransId="{1355964D-46CC-4941-8731-4CC76B31B4DF}"/>
    <dgm:cxn modelId="{5A402466-5B73-4DBE-B5F2-D7B7849A4F66}" type="presOf" srcId="{F4D8DF72-18CB-42B2-A4BE-1AF67B371117}" destId="{0934F5B0-23FC-424C-A967-2250A0F43F41}" srcOrd="0" destOrd="0" presId="urn:microsoft.com/office/officeart/2005/8/layout/target3"/>
    <dgm:cxn modelId="{CEA2C948-66EF-4100-8226-BC638F3EB102}" srcId="{8046E7B2-87B9-431B-A724-52D17B542961}" destId="{A8F6478B-E00F-45C3-B653-79373D90D5CF}" srcOrd="0" destOrd="0" parTransId="{56213B55-1BE4-4973-BE86-2138D900EA45}" sibTransId="{FF452944-EFDE-457A-9948-9265409C9D5E}"/>
    <dgm:cxn modelId="{D074A44D-96C5-400C-9F78-D9A9C56A46EE}" type="presOf" srcId="{877BE34D-7DBA-4AF4-B98B-0C785A9262A9}" destId="{A220C2CD-0ABC-40FE-A1BA-A0C7DA3064A0}" srcOrd="0" destOrd="0" presId="urn:microsoft.com/office/officeart/2005/8/layout/target3"/>
    <dgm:cxn modelId="{17DDF673-08D8-42AF-8D7E-03BBAC754F14}" srcId="{0C2F7303-7321-418D-B2B1-961CB444530D}" destId="{877BE34D-7DBA-4AF4-B98B-0C785A9262A9}" srcOrd="0" destOrd="0" parTransId="{64450265-80F6-469D-8EB6-8FBB10E22562}" sibTransId="{FA87A17A-4C33-4687-8EF9-31D718179E59}"/>
    <dgm:cxn modelId="{5D268E75-D30E-492F-BB26-9ABB3A1A0CEC}" srcId="{F4D8DF72-18CB-42B2-A4BE-1AF67B371117}" destId="{8046E7B2-87B9-431B-A724-52D17B542961}" srcOrd="1" destOrd="0" parTransId="{7F4EAE70-E311-4C44-BB94-74C142F4A256}" sibTransId="{B836FE6F-59EE-4B98-B881-08C36FF121F1}"/>
    <dgm:cxn modelId="{CAC1DC56-B922-4A7E-B053-2CE312C84222}" type="presOf" srcId="{EE5E2F1E-C347-4BD3-BF3D-640C93AD0F5D}" destId="{8F084332-3718-48E7-97E7-670129164E18}" srcOrd="0" destOrd="0" presId="urn:microsoft.com/office/officeart/2005/8/layout/target3"/>
    <dgm:cxn modelId="{043E0E79-3A5C-4D23-A6CE-52ED5163AC55}" type="presOf" srcId="{A8F6478B-E00F-45C3-B653-79373D90D5CF}" destId="{D1C14B1C-15F4-46B2-92A4-F6D50F69346B}" srcOrd="0" destOrd="0" presId="urn:microsoft.com/office/officeart/2005/8/layout/target3"/>
    <dgm:cxn modelId="{4D6DA68F-C1B3-44AE-9C21-19DBE50E46F4}" srcId="{F4D8DF72-18CB-42B2-A4BE-1AF67B371117}" destId="{0C2F7303-7321-418D-B2B1-961CB444530D}" srcOrd="2" destOrd="0" parTransId="{26AFC6D2-A795-48E0-A540-2FC202A6D871}" sibTransId="{D622C343-2B1E-4CD4-BA8F-CEC44148C661}"/>
    <dgm:cxn modelId="{AD032698-F242-4D96-B4A0-D7B8ECC7F0CD}" type="presOf" srcId="{8046E7B2-87B9-431B-A724-52D17B542961}" destId="{AEE02FC5-168E-4E52-9B47-802A8B72CB05}" srcOrd="1" destOrd="0" presId="urn:microsoft.com/office/officeart/2005/8/layout/target3"/>
    <dgm:cxn modelId="{4772CCA0-3091-4483-843B-86FACCBAB07D}" srcId="{F4D8DF72-18CB-42B2-A4BE-1AF67B371117}" destId="{0B950517-E8DD-4386-B2F8-93A9E84AF318}" srcOrd="3" destOrd="0" parTransId="{8E603769-63A4-45AE-AC1C-2ECADCA6F0C4}" sibTransId="{13BDC3E4-A9B1-4200-A76D-549A53F66858}"/>
    <dgm:cxn modelId="{34C29ABC-D956-4727-9AED-2315436EB50D}" type="presOf" srcId="{71A678DC-3105-4772-A674-5192B6460DB7}" destId="{6E45DE27-124D-45C0-81E5-96A741D9568E}" srcOrd="0" destOrd="0" presId="urn:microsoft.com/office/officeart/2005/8/layout/target3"/>
    <dgm:cxn modelId="{DBB2F6C4-FA8B-420F-8033-2157A840EC51}" type="presOf" srcId="{12C6D13E-8D70-4608-9CED-E0DCF1B56635}" destId="{72C25B0B-4A85-4FA2-92AC-3B3A7AB39E51}" srcOrd="1" destOrd="0" presId="urn:microsoft.com/office/officeart/2005/8/layout/target3"/>
    <dgm:cxn modelId="{961450C6-143B-49A3-9E76-12EF3C118E72}" type="presOf" srcId="{8331FC37-3E9F-432B-BF35-12592CD66341}" destId="{01EE3680-E804-4CB1-84B1-AE65A0746CA5}" srcOrd="1" destOrd="0" presId="urn:microsoft.com/office/officeart/2005/8/layout/target3"/>
    <dgm:cxn modelId="{3965D5C8-F985-4BA7-A23C-A58AF47A9562}" srcId="{F4D8DF72-18CB-42B2-A4BE-1AF67B371117}" destId="{12C6D13E-8D70-4608-9CED-E0DCF1B56635}" srcOrd="4" destOrd="0" parTransId="{DA7BCE5D-5411-4562-8AFC-A860C989484A}" sibTransId="{27DDF69D-5D81-4DBE-992E-E0D60BDA4062}"/>
    <dgm:cxn modelId="{BEDF11D4-67CF-4CFB-9471-210C237DF175}" type="presOf" srcId="{868BACA4-FAAC-454C-8343-83D54EA66DA4}" destId="{F6EDF1F9-8E6E-4F6C-A8BF-64D54AE887B6}" srcOrd="0" destOrd="0" presId="urn:microsoft.com/office/officeart/2005/8/layout/target3"/>
    <dgm:cxn modelId="{52F755E6-DA60-4535-BE25-B8BCBD882A5F}" type="presOf" srcId="{0C2F7303-7321-418D-B2B1-961CB444530D}" destId="{02F012DC-F14B-4823-9B88-D2A40830BE15}" srcOrd="1" destOrd="0" presId="urn:microsoft.com/office/officeart/2005/8/layout/target3"/>
    <dgm:cxn modelId="{4ABFF2ED-49EC-45B2-BA77-B27D12616049}" type="presOf" srcId="{8046E7B2-87B9-431B-A724-52D17B542961}" destId="{90FB5CEB-508B-4AB0-91CD-02D718FEBC2C}" srcOrd="0" destOrd="0" presId="urn:microsoft.com/office/officeart/2005/8/layout/target3"/>
    <dgm:cxn modelId="{9525DEEE-323D-4A7F-8993-27F17B861226}" srcId="{F4D8DF72-18CB-42B2-A4BE-1AF67B371117}" destId="{8331FC37-3E9F-432B-BF35-12592CD66341}" srcOrd="0" destOrd="0" parTransId="{B0405204-C274-47D4-8E32-D5F1B7DB70B3}" sibTransId="{F8ED1690-93B8-47B3-ACBE-8A6B3B3CF149}"/>
    <dgm:cxn modelId="{FD5612F2-213F-4D02-BDDE-C6589CD059E4}" type="presOf" srcId="{8331FC37-3E9F-432B-BF35-12592CD66341}" destId="{093F60EF-C262-45D4-8CC4-498054BEDDC8}" srcOrd="0" destOrd="0" presId="urn:microsoft.com/office/officeart/2005/8/layout/target3"/>
    <dgm:cxn modelId="{C973B3FF-98E5-4BFB-AFA2-9A72FF00EA91}" type="presOf" srcId="{0B950517-E8DD-4386-B2F8-93A9E84AF318}" destId="{721FEB12-B543-46E4-80F0-1A272CA65C02}" srcOrd="1" destOrd="0" presId="urn:microsoft.com/office/officeart/2005/8/layout/target3"/>
    <dgm:cxn modelId="{76F784B3-DE6E-472C-8B49-705F2CD9252B}" type="presParOf" srcId="{0934F5B0-23FC-424C-A967-2250A0F43F41}" destId="{6F49133E-38F0-4DC3-B133-6CF0A6C9E1EC}" srcOrd="0" destOrd="0" presId="urn:microsoft.com/office/officeart/2005/8/layout/target3"/>
    <dgm:cxn modelId="{22AC92D2-28F6-45A4-8AAF-92724FEFD6B2}" type="presParOf" srcId="{0934F5B0-23FC-424C-A967-2250A0F43F41}" destId="{2C792E9F-B936-41A9-A8E3-4E7194676060}" srcOrd="1" destOrd="0" presId="urn:microsoft.com/office/officeart/2005/8/layout/target3"/>
    <dgm:cxn modelId="{0D05A2FD-1CFE-434C-ABBB-76F3F25009B2}" type="presParOf" srcId="{0934F5B0-23FC-424C-A967-2250A0F43F41}" destId="{093F60EF-C262-45D4-8CC4-498054BEDDC8}" srcOrd="2" destOrd="0" presId="urn:microsoft.com/office/officeart/2005/8/layout/target3"/>
    <dgm:cxn modelId="{F07EB9F8-0D89-4AAB-972B-E2A63BF79BB0}" type="presParOf" srcId="{0934F5B0-23FC-424C-A967-2250A0F43F41}" destId="{2AC9D020-25DA-4E63-8B97-ABE1A31805A6}" srcOrd="3" destOrd="0" presId="urn:microsoft.com/office/officeart/2005/8/layout/target3"/>
    <dgm:cxn modelId="{D407F50B-E25B-4D92-B70A-B710341A8C6C}" type="presParOf" srcId="{0934F5B0-23FC-424C-A967-2250A0F43F41}" destId="{9673CAB2-8CD0-4188-91B8-F9DA2074C567}" srcOrd="4" destOrd="0" presId="urn:microsoft.com/office/officeart/2005/8/layout/target3"/>
    <dgm:cxn modelId="{739D08FC-5B03-4586-8B8F-8F6A9972965F}" type="presParOf" srcId="{0934F5B0-23FC-424C-A967-2250A0F43F41}" destId="{90FB5CEB-508B-4AB0-91CD-02D718FEBC2C}" srcOrd="5" destOrd="0" presId="urn:microsoft.com/office/officeart/2005/8/layout/target3"/>
    <dgm:cxn modelId="{5D997B79-4A4C-48B6-A70A-DED3E1FB602F}" type="presParOf" srcId="{0934F5B0-23FC-424C-A967-2250A0F43F41}" destId="{D716392E-60F1-4ED2-B40D-64A87E068B1D}" srcOrd="6" destOrd="0" presId="urn:microsoft.com/office/officeart/2005/8/layout/target3"/>
    <dgm:cxn modelId="{A1ECA609-AF65-4A9A-BA4C-7B9C2453C72A}" type="presParOf" srcId="{0934F5B0-23FC-424C-A967-2250A0F43F41}" destId="{FCB780F1-4E83-474A-930B-B2C2BCEA3391}" srcOrd="7" destOrd="0" presId="urn:microsoft.com/office/officeart/2005/8/layout/target3"/>
    <dgm:cxn modelId="{B9428432-180A-4B01-A8AF-B43FC9C4F07A}" type="presParOf" srcId="{0934F5B0-23FC-424C-A967-2250A0F43F41}" destId="{61E0B43A-7524-418B-B833-E8F5056044AD}" srcOrd="8" destOrd="0" presId="urn:microsoft.com/office/officeart/2005/8/layout/target3"/>
    <dgm:cxn modelId="{99211162-5912-4054-A191-CBDCD7B8FBC0}" type="presParOf" srcId="{0934F5B0-23FC-424C-A967-2250A0F43F41}" destId="{BD393EE6-9039-4827-92E2-92AEE12823DC}" srcOrd="9" destOrd="0" presId="urn:microsoft.com/office/officeart/2005/8/layout/target3"/>
    <dgm:cxn modelId="{4E5F947A-097E-4865-8FD4-BC4ABF5E79B0}" type="presParOf" srcId="{0934F5B0-23FC-424C-A967-2250A0F43F41}" destId="{B214C94F-3661-4B5A-9DF7-F9CA814B56FD}" srcOrd="10" destOrd="0" presId="urn:microsoft.com/office/officeart/2005/8/layout/target3"/>
    <dgm:cxn modelId="{1238DC66-48C1-40F4-8078-E7C1C288D004}" type="presParOf" srcId="{0934F5B0-23FC-424C-A967-2250A0F43F41}" destId="{DEE9C526-C1E8-4C9D-86C5-387AA5BDA131}" srcOrd="11" destOrd="0" presId="urn:microsoft.com/office/officeart/2005/8/layout/target3"/>
    <dgm:cxn modelId="{9B29E41B-9691-4552-B908-3F0E0EFDC91F}" type="presParOf" srcId="{0934F5B0-23FC-424C-A967-2250A0F43F41}" destId="{17664DF9-5A3C-4F1E-A1C8-C5E22971FE17}" srcOrd="12" destOrd="0" presId="urn:microsoft.com/office/officeart/2005/8/layout/target3"/>
    <dgm:cxn modelId="{920D3CDA-081B-4074-82D8-039455E97540}" type="presParOf" srcId="{0934F5B0-23FC-424C-A967-2250A0F43F41}" destId="{9046C5C2-7E4C-4C37-87B7-01C699B2C0EB}" srcOrd="13" destOrd="0" presId="urn:microsoft.com/office/officeart/2005/8/layout/target3"/>
    <dgm:cxn modelId="{C80D1EC6-DDB4-43E8-B754-E3BB94F84E73}" type="presParOf" srcId="{0934F5B0-23FC-424C-A967-2250A0F43F41}" destId="{4896DFD1-467A-40C8-B293-0B382EB49385}" srcOrd="14" destOrd="0" presId="urn:microsoft.com/office/officeart/2005/8/layout/target3"/>
    <dgm:cxn modelId="{DDB793A2-32EB-4DF6-BE6B-5FF305DCEE6F}" type="presParOf" srcId="{0934F5B0-23FC-424C-A967-2250A0F43F41}" destId="{01EE3680-E804-4CB1-84B1-AE65A0746CA5}" srcOrd="15" destOrd="0" presId="urn:microsoft.com/office/officeart/2005/8/layout/target3"/>
    <dgm:cxn modelId="{FA6952F8-DE42-4DAE-8135-798EE787173E}" type="presParOf" srcId="{0934F5B0-23FC-424C-A967-2250A0F43F41}" destId="{8F084332-3718-48E7-97E7-670129164E18}" srcOrd="16" destOrd="0" presId="urn:microsoft.com/office/officeart/2005/8/layout/target3"/>
    <dgm:cxn modelId="{8EE88E0A-8F8D-4BAE-912D-D96EDA0EF24D}" type="presParOf" srcId="{0934F5B0-23FC-424C-A967-2250A0F43F41}" destId="{AEE02FC5-168E-4E52-9B47-802A8B72CB05}" srcOrd="17" destOrd="0" presId="urn:microsoft.com/office/officeart/2005/8/layout/target3"/>
    <dgm:cxn modelId="{536A2C90-5958-4F6A-8634-DAD69617A28D}" type="presParOf" srcId="{0934F5B0-23FC-424C-A967-2250A0F43F41}" destId="{D1C14B1C-15F4-46B2-92A4-F6D50F69346B}" srcOrd="18" destOrd="0" presId="urn:microsoft.com/office/officeart/2005/8/layout/target3"/>
    <dgm:cxn modelId="{63680AD6-855F-4BA6-A8F5-028BC24CEEBA}" type="presParOf" srcId="{0934F5B0-23FC-424C-A967-2250A0F43F41}" destId="{02F012DC-F14B-4823-9B88-D2A40830BE15}" srcOrd="19" destOrd="0" presId="urn:microsoft.com/office/officeart/2005/8/layout/target3"/>
    <dgm:cxn modelId="{4812E917-8F81-46EA-AE98-A29D3B96FB38}" type="presParOf" srcId="{0934F5B0-23FC-424C-A967-2250A0F43F41}" destId="{A220C2CD-0ABC-40FE-A1BA-A0C7DA3064A0}" srcOrd="20" destOrd="0" presId="urn:microsoft.com/office/officeart/2005/8/layout/target3"/>
    <dgm:cxn modelId="{E077CB25-5C03-49B7-841C-B34729E3F606}" type="presParOf" srcId="{0934F5B0-23FC-424C-A967-2250A0F43F41}" destId="{721FEB12-B543-46E4-80F0-1A272CA65C02}" srcOrd="21" destOrd="0" presId="urn:microsoft.com/office/officeart/2005/8/layout/target3"/>
    <dgm:cxn modelId="{7850A01C-A5E8-4D5F-AE26-60154C278FB3}" type="presParOf" srcId="{0934F5B0-23FC-424C-A967-2250A0F43F41}" destId="{6E45DE27-124D-45C0-81E5-96A741D9568E}" srcOrd="22" destOrd="0" presId="urn:microsoft.com/office/officeart/2005/8/layout/target3"/>
    <dgm:cxn modelId="{9F45E472-402C-43FE-8348-E58AA997129E}" type="presParOf" srcId="{0934F5B0-23FC-424C-A967-2250A0F43F41}" destId="{72C25B0B-4A85-4FA2-92AC-3B3A7AB39E51}" srcOrd="23" destOrd="0" presId="urn:microsoft.com/office/officeart/2005/8/layout/target3"/>
    <dgm:cxn modelId="{9869364A-BBDE-4290-958A-A4067625AE67}" type="presParOf" srcId="{0934F5B0-23FC-424C-A967-2250A0F43F41}" destId="{F6EDF1F9-8E6E-4F6C-A8BF-64D54AE887B6}" srcOrd="2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43A464-65E0-42E9-A169-5BFA3C1AE5D2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7547690-AFF7-4BA5-93E8-23AFE858845E}">
      <dgm:prSet custT="1"/>
      <dgm:spPr/>
      <dgm:t>
        <a:bodyPr/>
        <a:lstStyle/>
        <a:p>
          <a:r>
            <a:rPr lang="es-CR" sz="2000" dirty="0"/>
            <a:t>Se van a desarrollar dos tipos de capacitación </a:t>
          </a:r>
          <a:endParaRPr lang="en-US" sz="2000" dirty="0"/>
        </a:p>
      </dgm:t>
    </dgm:pt>
    <dgm:pt modelId="{B1459B8F-43D6-421F-AB88-9D879F19E70D}" type="parTrans" cxnId="{CD7E6850-DA25-46C4-8AD8-F82E47994885}">
      <dgm:prSet/>
      <dgm:spPr/>
      <dgm:t>
        <a:bodyPr/>
        <a:lstStyle/>
        <a:p>
          <a:endParaRPr lang="en-US"/>
        </a:p>
      </dgm:t>
    </dgm:pt>
    <dgm:pt modelId="{39538F29-0E13-426F-9B7C-76B47507537B}" type="sibTrans" cxnId="{CD7E6850-DA25-46C4-8AD8-F82E47994885}">
      <dgm:prSet/>
      <dgm:spPr/>
      <dgm:t>
        <a:bodyPr/>
        <a:lstStyle/>
        <a:p>
          <a:endParaRPr lang="en-US"/>
        </a:p>
      </dgm:t>
    </dgm:pt>
    <dgm:pt modelId="{86E9BCCB-5FAC-44B8-8FCD-80230AC39787}">
      <dgm:prSet custT="1"/>
      <dgm:spPr/>
      <dgm:t>
        <a:bodyPr/>
        <a:lstStyle/>
        <a:p>
          <a:r>
            <a:rPr lang="es-CR" sz="2000" dirty="0"/>
            <a:t>1.Gestores ( personal de las administraciones). </a:t>
          </a:r>
          <a:endParaRPr lang="en-US" sz="2000" dirty="0"/>
        </a:p>
      </dgm:t>
    </dgm:pt>
    <dgm:pt modelId="{A07BB7E5-F554-4496-B4F0-88093F3C0BF3}" type="parTrans" cxnId="{14A4C7D3-EBAA-4259-B171-71DC8E2324C5}">
      <dgm:prSet/>
      <dgm:spPr/>
      <dgm:t>
        <a:bodyPr/>
        <a:lstStyle/>
        <a:p>
          <a:endParaRPr lang="en-US"/>
        </a:p>
      </dgm:t>
    </dgm:pt>
    <dgm:pt modelId="{7E7778B1-8CEE-451F-9B25-A427B4B1F99F}" type="sibTrans" cxnId="{14A4C7D3-EBAA-4259-B171-71DC8E2324C5}">
      <dgm:prSet/>
      <dgm:spPr/>
      <dgm:t>
        <a:bodyPr/>
        <a:lstStyle/>
        <a:p>
          <a:endParaRPr lang="en-US"/>
        </a:p>
      </dgm:t>
    </dgm:pt>
    <dgm:pt modelId="{6A8DCD55-6890-465F-8F84-80B59234C577}">
      <dgm:prSet custT="1"/>
      <dgm:spPr/>
      <dgm:t>
        <a:bodyPr/>
        <a:lstStyle/>
        <a:p>
          <a:r>
            <a:rPr lang="es-CR" sz="2000" dirty="0"/>
            <a:t>2.Personas funcionarias responsables de los procesos de SEVRI y PAI en las oficinas y despachos.</a:t>
          </a:r>
          <a:endParaRPr lang="en-US" sz="2000" dirty="0"/>
        </a:p>
      </dgm:t>
    </dgm:pt>
    <dgm:pt modelId="{3F8B8B46-243B-47E9-B991-74DB2F9C8C00}" type="parTrans" cxnId="{6FDAAD0E-7FF0-46B3-B35F-1471AC15E417}">
      <dgm:prSet/>
      <dgm:spPr/>
      <dgm:t>
        <a:bodyPr/>
        <a:lstStyle/>
        <a:p>
          <a:endParaRPr lang="en-US"/>
        </a:p>
      </dgm:t>
    </dgm:pt>
    <dgm:pt modelId="{7DFA225F-1D0A-49A9-8423-B2225899989E}" type="sibTrans" cxnId="{6FDAAD0E-7FF0-46B3-B35F-1471AC15E417}">
      <dgm:prSet/>
      <dgm:spPr/>
      <dgm:t>
        <a:bodyPr/>
        <a:lstStyle/>
        <a:p>
          <a:endParaRPr lang="en-US"/>
        </a:p>
      </dgm:t>
    </dgm:pt>
    <dgm:pt modelId="{FC372044-AEF1-4629-9F68-C2A9262170B7}">
      <dgm:prSet custT="1"/>
      <dgm:spPr/>
      <dgm:t>
        <a:bodyPr/>
        <a:lstStyle/>
        <a:p>
          <a:endParaRPr lang="en-US" sz="2200" dirty="0"/>
        </a:p>
      </dgm:t>
    </dgm:pt>
    <dgm:pt modelId="{5F44679C-78D9-43C5-B62F-59D4878C4EA5}" type="parTrans" cxnId="{933FD822-54BE-4441-BFCD-E96DA16A1705}">
      <dgm:prSet/>
      <dgm:spPr/>
      <dgm:t>
        <a:bodyPr/>
        <a:lstStyle/>
        <a:p>
          <a:endParaRPr lang="en-US"/>
        </a:p>
      </dgm:t>
    </dgm:pt>
    <dgm:pt modelId="{1A36E8A7-1ADE-428D-9D27-5677EDA2E200}" type="sibTrans" cxnId="{933FD822-54BE-4441-BFCD-E96DA16A1705}">
      <dgm:prSet/>
      <dgm:spPr/>
      <dgm:t>
        <a:bodyPr/>
        <a:lstStyle/>
        <a:p>
          <a:endParaRPr lang="en-US"/>
        </a:p>
      </dgm:t>
    </dgm:pt>
    <dgm:pt modelId="{3C9B1825-06B0-47D6-8979-A3DA330948B8}" type="pres">
      <dgm:prSet presAssocID="{D243A464-65E0-42E9-A169-5BFA3C1AE5D2}" presName="linear" presStyleCnt="0">
        <dgm:presLayoutVars>
          <dgm:animLvl val="lvl"/>
          <dgm:resizeHandles val="exact"/>
        </dgm:presLayoutVars>
      </dgm:prSet>
      <dgm:spPr/>
    </dgm:pt>
    <dgm:pt modelId="{33A65969-A3AF-424D-A2FA-F4A5A28078AF}" type="pres">
      <dgm:prSet presAssocID="{67547690-AFF7-4BA5-93E8-23AFE858845E}" presName="parentText" presStyleLbl="node1" presStyleIdx="0" presStyleCnt="3" custScaleY="92786">
        <dgm:presLayoutVars>
          <dgm:chMax val="0"/>
          <dgm:bulletEnabled val="1"/>
        </dgm:presLayoutVars>
      </dgm:prSet>
      <dgm:spPr/>
    </dgm:pt>
    <dgm:pt modelId="{863F4C75-1D0B-424F-AD14-CC2FA1EB95F7}" type="pres">
      <dgm:prSet presAssocID="{39538F29-0E13-426F-9B7C-76B47507537B}" presName="spacer" presStyleCnt="0"/>
      <dgm:spPr/>
    </dgm:pt>
    <dgm:pt modelId="{688AFB8D-22BD-4253-9B57-A49E138A6BF8}" type="pres">
      <dgm:prSet presAssocID="{86E9BCCB-5FAC-44B8-8FCD-80230AC3978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4966E6D-DC0F-4CB3-A3FD-550520C5D8C3}" type="pres">
      <dgm:prSet presAssocID="{7E7778B1-8CEE-451F-9B25-A427B4B1F99F}" presName="spacer" presStyleCnt="0"/>
      <dgm:spPr/>
    </dgm:pt>
    <dgm:pt modelId="{0494B028-56EB-4090-ACEA-49CE4BA37357}" type="pres">
      <dgm:prSet presAssocID="{6A8DCD55-6890-465F-8F84-80B59234C577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1D9F2EC4-46E5-4055-A3B7-3777921AF4A5}" type="pres">
      <dgm:prSet presAssocID="{6A8DCD55-6890-465F-8F84-80B59234C577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864EEA07-8CFB-48A1-A00F-8D231682A7DC}" type="presOf" srcId="{D243A464-65E0-42E9-A169-5BFA3C1AE5D2}" destId="{3C9B1825-06B0-47D6-8979-A3DA330948B8}" srcOrd="0" destOrd="0" presId="urn:microsoft.com/office/officeart/2005/8/layout/vList2"/>
    <dgm:cxn modelId="{6FDAAD0E-7FF0-46B3-B35F-1471AC15E417}" srcId="{D243A464-65E0-42E9-A169-5BFA3C1AE5D2}" destId="{6A8DCD55-6890-465F-8F84-80B59234C577}" srcOrd="2" destOrd="0" parTransId="{3F8B8B46-243B-47E9-B991-74DB2F9C8C00}" sibTransId="{7DFA225F-1D0A-49A9-8423-B2225899989E}"/>
    <dgm:cxn modelId="{933FD822-54BE-4441-BFCD-E96DA16A1705}" srcId="{6A8DCD55-6890-465F-8F84-80B59234C577}" destId="{FC372044-AEF1-4629-9F68-C2A9262170B7}" srcOrd="0" destOrd="0" parTransId="{5F44679C-78D9-43C5-B62F-59D4878C4EA5}" sibTransId="{1A36E8A7-1ADE-428D-9D27-5677EDA2E200}"/>
    <dgm:cxn modelId="{CD7E6850-DA25-46C4-8AD8-F82E47994885}" srcId="{D243A464-65E0-42E9-A169-5BFA3C1AE5D2}" destId="{67547690-AFF7-4BA5-93E8-23AFE858845E}" srcOrd="0" destOrd="0" parTransId="{B1459B8F-43D6-421F-AB88-9D879F19E70D}" sibTransId="{39538F29-0E13-426F-9B7C-76B47507537B}"/>
    <dgm:cxn modelId="{A2140891-57CE-480F-BEEC-F60CD6277524}" type="presOf" srcId="{6A8DCD55-6890-465F-8F84-80B59234C577}" destId="{0494B028-56EB-4090-ACEA-49CE4BA37357}" srcOrd="0" destOrd="0" presId="urn:microsoft.com/office/officeart/2005/8/layout/vList2"/>
    <dgm:cxn modelId="{403B7E9B-07F0-4777-AF1D-E9341FA95A7B}" type="presOf" srcId="{FC372044-AEF1-4629-9F68-C2A9262170B7}" destId="{1D9F2EC4-46E5-4055-A3B7-3777921AF4A5}" srcOrd="0" destOrd="0" presId="urn:microsoft.com/office/officeart/2005/8/layout/vList2"/>
    <dgm:cxn modelId="{5D5A0BBB-3CB1-4FC7-B6AE-362A2EB83513}" type="presOf" srcId="{86E9BCCB-5FAC-44B8-8FCD-80230AC39787}" destId="{688AFB8D-22BD-4253-9B57-A49E138A6BF8}" srcOrd="0" destOrd="0" presId="urn:microsoft.com/office/officeart/2005/8/layout/vList2"/>
    <dgm:cxn modelId="{14A4C7D3-EBAA-4259-B171-71DC8E2324C5}" srcId="{D243A464-65E0-42E9-A169-5BFA3C1AE5D2}" destId="{86E9BCCB-5FAC-44B8-8FCD-80230AC39787}" srcOrd="1" destOrd="0" parTransId="{A07BB7E5-F554-4496-B4F0-88093F3C0BF3}" sibTransId="{7E7778B1-8CEE-451F-9B25-A427B4B1F99F}"/>
    <dgm:cxn modelId="{54AE1EEE-0D9E-4369-8E29-F2760C8DA1D3}" type="presOf" srcId="{67547690-AFF7-4BA5-93E8-23AFE858845E}" destId="{33A65969-A3AF-424D-A2FA-F4A5A28078AF}" srcOrd="0" destOrd="0" presId="urn:microsoft.com/office/officeart/2005/8/layout/vList2"/>
    <dgm:cxn modelId="{F0E7D24E-EDAC-4594-AD13-CD2D6160E152}" type="presParOf" srcId="{3C9B1825-06B0-47D6-8979-A3DA330948B8}" destId="{33A65969-A3AF-424D-A2FA-F4A5A28078AF}" srcOrd="0" destOrd="0" presId="urn:microsoft.com/office/officeart/2005/8/layout/vList2"/>
    <dgm:cxn modelId="{204DEB04-CFCB-4A3E-8255-5B17661C8D84}" type="presParOf" srcId="{3C9B1825-06B0-47D6-8979-A3DA330948B8}" destId="{863F4C75-1D0B-424F-AD14-CC2FA1EB95F7}" srcOrd="1" destOrd="0" presId="urn:microsoft.com/office/officeart/2005/8/layout/vList2"/>
    <dgm:cxn modelId="{6ED4F6E7-182D-479D-9656-DB4A8662167B}" type="presParOf" srcId="{3C9B1825-06B0-47D6-8979-A3DA330948B8}" destId="{688AFB8D-22BD-4253-9B57-A49E138A6BF8}" srcOrd="2" destOrd="0" presId="urn:microsoft.com/office/officeart/2005/8/layout/vList2"/>
    <dgm:cxn modelId="{9B7BDCEC-471E-4D21-AA11-48A1E3DA7085}" type="presParOf" srcId="{3C9B1825-06B0-47D6-8979-A3DA330948B8}" destId="{14966E6D-DC0F-4CB3-A3FD-550520C5D8C3}" srcOrd="3" destOrd="0" presId="urn:microsoft.com/office/officeart/2005/8/layout/vList2"/>
    <dgm:cxn modelId="{2342C85A-2655-4A07-AB06-D7A176FF5EC7}" type="presParOf" srcId="{3C9B1825-06B0-47D6-8979-A3DA330948B8}" destId="{0494B028-56EB-4090-ACEA-49CE4BA37357}" srcOrd="4" destOrd="0" presId="urn:microsoft.com/office/officeart/2005/8/layout/vList2"/>
    <dgm:cxn modelId="{418D824A-5B9D-4298-AEE6-EA2D1B97F819}" type="presParOf" srcId="{3C9B1825-06B0-47D6-8979-A3DA330948B8}" destId="{1D9F2EC4-46E5-4055-A3B7-3777921AF4A5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49133E-38F0-4DC3-B133-6CF0A6C9E1EC}">
      <dsp:nvSpPr>
        <dsp:cNvPr id="0" name=""/>
        <dsp:cNvSpPr/>
      </dsp:nvSpPr>
      <dsp:spPr>
        <a:xfrm>
          <a:off x="0" y="0"/>
          <a:ext cx="5883696" cy="5883696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93F60EF-C262-45D4-8CC4-498054BEDDC8}">
      <dsp:nvSpPr>
        <dsp:cNvPr id="0" name=""/>
        <dsp:cNvSpPr/>
      </dsp:nvSpPr>
      <dsp:spPr>
        <a:xfrm>
          <a:off x="2941848" y="0"/>
          <a:ext cx="8330964" cy="588369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>
              <a:latin typeface="Book Antiqua" panose="02040602050305030304" pitchFamily="18" charset="0"/>
              <a:cs typeface="Arial" panose="020B0604020202020204" pitchFamily="34" charset="0"/>
            </a:rPr>
            <a:t>Consejo Superior en sesión 20-19 del 5 de marzo del 2019, artículo XLIX, dispuso: </a:t>
          </a:r>
          <a:endParaRPr lang="es-CR" sz="1400" kern="1200" dirty="0">
            <a:latin typeface="Book Antiqua" panose="02040602050305030304" pitchFamily="18" charset="0"/>
          </a:endParaRPr>
        </a:p>
      </dsp:txBody>
      <dsp:txXfrm>
        <a:off x="2941848" y="0"/>
        <a:ext cx="4165482" cy="941391"/>
      </dsp:txXfrm>
    </dsp:sp>
    <dsp:sp modelId="{9673CAB2-8CD0-4188-91B8-F9DA2074C567}">
      <dsp:nvSpPr>
        <dsp:cNvPr id="0" name=""/>
        <dsp:cNvSpPr/>
      </dsp:nvSpPr>
      <dsp:spPr>
        <a:xfrm>
          <a:off x="617788" y="941391"/>
          <a:ext cx="4648119" cy="4648119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shade val="50000"/>
                <a:hueOff val="160997"/>
                <a:satOff val="-3921"/>
                <a:lumOff val="1715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160997"/>
                <a:satOff val="-3921"/>
                <a:lumOff val="1715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160997"/>
                <a:satOff val="-3921"/>
                <a:lumOff val="1715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0FB5CEB-508B-4AB0-91CD-02D718FEBC2C}">
      <dsp:nvSpPr>
        <dsp:cNvPr id="0" name=""/>
        <dsp:cNvSpPr/>
      </dsp:nvSpPr>
      <dsp:spPr>
        <a:xfrm>
          <a:off x="2941848" y="941391"/>
          <a:ext cx="8330964" cy="464811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50000"/>
              <a:hueOff val="160997"/>
              <a:satOff val="-3921"/>
              <a:lumOff val="1715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>
              <a:latin typeface="Book Antiqua" panose="02040602050305030304" pitchFamily="18" charset="0"/>
              <a:cs typeface="Arial" panose="020B0604020202020204" pitchFamily="34" charset="0"/>
            </a:rPr>
            <a:t>En respuesta al acuerdo del Consejo Superior en sesión </a:t>
          </a:r>
          <a:r>
            <a:rPr lang="es-CR" sz="1400" b="1" kern="1200" dirty="0">
              <a:latin typeface="Book Antiqua" panose="02040602050305030304" pitchFamily="18" charset="0"/>
              <a:cs typeface="Arial" panose="020B0604020202020204" pitchFamily="34" charset="0"/>
            </a:rPr>
            <a:t>20-19, del 05 de marzo de 2019, artículo XLIX. </a:t>
          </a:r>
          <a:r>
            <a:rPr lang="es-ES" sz="1400" b="1" kern="1200" dirty="0">
              <a:latin typeface="Book Antiqua" panose="02040602050305030304" pitchFamily="18" charset="0"/>
              <a:cs typeface="Arial" panose="020B0604020202020204" pitchFamily="34" charset="0"/>
            </a:rPr>
            <a:t>la Dirección de Planificación mediante oficio 365-PLA-PE-2019 del 13 de marzo de 2019, comunicó: </a:t>
          </a:r>
        </a:p>
      </dsp:txBody>
      <dsp:txXfrm>
        <a:off x="2941848" y="941391"/>
        <a:ext cx="4165482" cy="941391"/>
      </dsp:txXfrm>
    </dsp:sp>
    <dsp:sp modelId="{FCB780F1-4E83-474A-930B-B2C2BCEA3391}">
      <dsp:nvSpPr>
        <dsp:cNvPr id="0" name=""/>
        <dsp:cNvSpPr/>
      </dsp:nvSpPr>
      <dsp:spPr>
        <a:xfrm>
          <a:off x="1235576" y="1882782"/>
          <a:ext cx="3412543" cy="3412543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shade val="50000"/>
                <a:hueOff val="321995"/>
                <a:satOff val="-7842"/>
                <a:lumOff val="3431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321995"/>
                <a:satOff val="-7842"/>
                <a:lumOff val="3431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321995"/>
                <a:satOff val="-7842"/>
                <a:lumOff val="3431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1E0B43A-7524-418B-B833-E8F5056044AD}">
      <dsp:nvSpPr>
        <dsp:cNvPr id="0" name=""/>
        <dsp:cNvSpPr/>
      </dsp:nvSpPr>
      <dsp:spPr>
        <a:xfrm>
          <a:off x="2941848" y="1882782"/>
          <a:ext cx="8330964" cy="341254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50000"/>
              <a:hueOff val="321995"/>
              <a:satOff val="-7842"/>
              <a:lumOff val="3431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>
              <a:latin typeface="Book Antiqua" panose="02040602050305030304" pitchFamily="18" charset="0"/>
              <a:cs typeface="Arial" panose="020B0604020202020204" pitchFamily="34" charset="0"/>
            </a:rPr>
            <a:t>De esta manera, el Consejo Superior en sesión 27-19, celebrada el 26 de marzo de 2019, artículo LXIII, dispuso: </a:t>
          </a:r>
          <a:endParaRPr lang="es-ES" sz="1400" kern="1200" dirty="0">
            <a:latin typeface="Book Antiqua" panose="02040602050305030304" pitchFamily="18" charset="0"/>
            <a:cs typeface="Arial" panose="020B0604020202020204" pitchFamily="34" charset="0"/>
          </a:endParaRPr>
        </a:p>
      </dsp:txBody>
      <dsp:txXfrm>
        <a:off x="2941848" y="1882782"/>
        <a:ext cx="4165482" cy="941391"/>
      </dsp:txXfrm>
    </dsp:sp>
    <dsp:sp modelId="{B214C94F-3661-4B5A-9DF7-F9CA814B56FD}">
      <dsp:nvSpPr>
        <dsp:cNvPr id="0" name=""/>
        <dsp:cNvSpPr/>
      </dsp:nvSpPr>
      <dsp:spPr>
        <a:xfrm>
          <a:off x="1853364" y="2824174"/>
          <a:ext cx="2176967" cy="2176967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shade val="50000"/>
                <a:hueOff val="321995"/>
                <a:satOff val="-7842"/>
                <a:lumOff val="3431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321995"/>
                <a:satOff val="-7842"/>
                <a:lumOff val="3431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321995"/>
                <a:satOff val="-7842"/>
                <a:lumOff val="3431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EE9C526-C1E8-4C9D-86C5-387AA5BDA131}">
      <dsp:nvSpPr>
        <dsp:cNvPr id="0" name=""/>
        <dsp:cNvSpPr/>
      </dsp:nvSpPr>
      <dsp:spPr>
        <a:xfrm>
          <a:off x="2941848" y="2824174"/>
          <a:ext cx="8330964" cy="217696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50000"/>
              <a:hueOff val="321995"/>
              <a:satOff val="-7842"/>
              <a:lumOff val="3431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>
              <a:latin typeface="Book Antiqua" panose="02040602050305030304" pitchFamily="18" charset="0"/>
              <a:cs typeface="Arial" panose="020B0604020202020204" pitchFamily="34" charset="0"/>
            </a:rPr>
            <a:t>Corte Plena, en sesión 03-2020, del 20 de enero del 2020, artículo XIII; acordó: </a:t>
          </a:r>
        </a:p>
      </dsp:txBody>
      <dsp:txXfrm>
        <a:off x="2941848" y="2824174"/>
        <a:ext cx="4165482" cy="941391"/>
      </dsp:txXfrm>
    </dsp:sp>
    <dsp:sp modelId="{9046C5C2-7E4C-4C37-87B7-01C699B2C0EB}">
      <dsp:nvSpPr>
        <dsp:cNvPr id="0" name=""/>
        <dsp:cNvSpPr/>
      </dsp:nvSpPr>
      <dsp:spPr>
        <a:xfrm>
          <a:off x="2471152" y="3765565"/>
          <a:ext cx="941391" cy="941391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shade val="50000"/>
                <a:hueOff val="160997"/>
                <a:satOff val="-3921"/>
                <a:lumOff val="1715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160997"/>
                <a:satOff val="-3921"/>
                <a:lumOff val="1715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160997"/>
                <a:satOff val="-3921"/>
                <a:lumOff val="1715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896DFD1-467A-40C8-B293-0B382EB49385}">
      <dsp:nvSpPr>
        <dsp:cNvPr id="0" name=""/>
        <dsp:cNvSpPr/>
      </dsp:nvSpPr>
      <dsp:spPr>
        <a:xfrm>
          <a:off x="2941848" y="3765565"/>
          <a:ext cx="8330964" cy="94139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50000"/>
              <a:hueOff val="160997"/>
              <a:satOff val="-3921"/>
              <a:lumOff val="1715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400" b="1" kern="1200" dirty="0">
              <a:latin typeface="Book Antiqua" panose="02040602050305030304" pitchFamily="18" charset="0"/>
            </a:rPr>
            <a:t>El Comité de Planeación Estratégica en sesión 01-CPE-2020 del 29 de abril de 2020, menciona:</a:t>
          </a:r>
        </a:p>
      </dsp:txBody>
      <dsp:txXfrm>
        <a:off x="2941848" y="3765565"/>
        <a:ext cx="4165482" cy="941391"/>
      </dsp:txXfrm>
    </dsp:sp>
    <dsp:sp modelId="{8F084332-3718-48E7-97E7-670129164E18}">
      <dsp:nvSpPr>
        <dsp:cNvPr id="0" name=""/>
        <dsp:cNvSpPr/>
      </dsp:nvSpPr>
      <dsp:spPr>
        <a:xfrm>
          <a:off x="7107330" y="0"/>
          <a:ext cx="4165482" cy="941391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R" sz="1400" kern="1200" dirty="0">
              <a:latin typeface="Book Antiqua" panose="02040602050305030304" pitchFamily="18" charset="0"/>
            </a:rPr>
            <a:t>Realizar el análisis de la matriz de los riesgos corporativos. </a:t>
          </a:r>
        </a:p>
      </dsp:txBody>
      <dsp:txXfrm>
        <a:off x="7107330" y="0"/>
        <a:ext cx="4165482" cy="941391"/>
      </dsp:txXfrm>
    </dsp:sp>
    <dsp:sp modelId="{D1C14B1C-15F4-46B2-92A4-F6D50F69346B}">
      <dsp:nvSpPr>
        <dsp:cNvPr id="0" name=""/>
        <dsp:cNvSpPr/>
      </dsp:nvSpPr>
      <dsp:spPr>
        <a:xfrm>
          <a:off x="7107330" y="941391"/>
          <a:ext cx="4165482" cy="941391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b="0" kern="1200" dirty="0">
              <a:latin typeface="Book Antiqua" panose="02040602050305030304" pitchFamily="18" charset="0"/>
              <a:cs typeface="Arial" panose="020B0604020202020204" pitchFamily="34" charset="0"/>
            </a:rPr>
            <a:t>Que consideraba que el tema de riesgos es competencia de la Oficina de Control Interno como órgano rector en esta materia. </a:t>
          </a:r>
        </a:p>
      </dsp:txBody>
      <dsp:txXfrm>
        <a:off x="7107330" y="941391"/>
        <a:ext cx="4165482" cy="941391"/>
      </dsp:txXfrm>
    </dsp:sp>
    <dsp:sp modelId="{A220C2CD-0ABC-40FE-A1BA-A0C7DA3064A0}">
      <dsp:nvSpPr>
        <dsp:cNvPr id="0" name=""/>
        <dsp:cNvSpPr/>
      </dsp:nvSpPr>
      <dsp:spPr>
        <a:xfrm>
          <a:off x="7107330" y="1882782"/>
          <a:ext cx="4165482" cy="941391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>
              <a:latin typeface="Book Antiqua" panose="02040602050305030304" pitchFamily="18" charset="0"/>
              <a:cs typeface="Arial" panose="020B0604020202020204" pitchFamily="34" charset="0"/>
            </a:rPr>
            <a:t>Que sea la Dirección de Planificación que coordine con la Oficina de Control Interno la identificación de los riesgos del PEI.  </a:t>
          </a:r>
        </a:p>
      </dsp:txBody>
      <dsp:txXfrm>
        <a:off x="7107330" y="1882782"/>
        <a:ext cx="4165482" cy="941391"/>
      </dsp:txXfrm>
    </dsp:sp>
    <dsp:sp modelId="{6E45DE27-124D-45C0-81E5-96A741D9568E}">
      <dsp:nvSpPr>
        <dsp:cNvPr id="0" name=""/>
        <dsp:cNvSpPr/>
      </dsp:nvSpPr>
      <dsp:spPr>
        <a:xfrm>
          <a:off x="7107330" y="2824174"/>
          <a:ext cx="4165482" cy="941391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b="0" kern="1200" dirty="0">
              <a:latin typeface="Book Antiqua" panose="02040602050305030304" pitchFamily="18" charset="0"/>
              <a:cs typeface="Arial" panose="020B0604020202020204" pitchFamily="34" charset="0"/>
            </a:rPr>
            <a:t>Que se conozca la aprobación del Marco Orientador SEVRI una vez que la Dirección de Planificación remita la propuesta de los riesgos del PEI. </a:t>
          </a:r>
        </a:p>
      </dsp:txBody>
      <dsp:txXfrm>
        <a:off x="7107330" y="2824174"/>
        <a:ext cx="4165482" cy="941391"/>
      </dsp:txXfrm>
    </dsp:sp>
    <dsp:sp modelId="{F6EDF1F9-8E6E-4F6C-A8BF-64D54AE887B6}">
      <dsp:nvSpPr>
        <dsp:cNvPr id="0" name=""/>
        <dsp:cNvSpPr/>
      </dsp:nvSpPr>
      <dsp:spPr>
        <a:xfrm>
          <a:off x="7107330" y="3765565"/>
          <a:ext cx="4165482" cy="941391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R" sz="1400" b="0" kern="1200" dirty="0">
              <a:latin typeface="Book Antiqua" panose="02040602050305030304" pitchFamily="18" charset="0"/>
            </a:rPr>
            <a:t>Se conoce y aprueba la presentación del Modelo que hoy se presenta. </a:t>
          </a:r>
        </a:p>
      </dsp:txBody>
      <dsp:txXfrm>
        <a:off x="7107330" y="3765565"/>
        <a:ext cx="4165482" cy="9413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A65969-A3AF-424D-A2FA-F4A5A28078AF}">
      <dsp:nvSpPr>
        <dsp:cNvPr id="0" name=""/>
        <dsp:cNvSpPr/>
      </dsp:nvSpPr>
      <dsp:spPr>
        <a:xfrm>
          <a:off x="0" y="245633"/>
          <a:ext cx="7405196" cy="11290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2000" kern="1200" dirty="0"/>
            <a:t>Se van a desarrollar dos tipos de capacitación </a:t>
          </a:r>
          <a:endParaRPr lang="en-US" sz="2000" kern="1200" dirty="0"/>
        </a:p>
      </dsp:txBody>
      <dsp:txXfrm>
        <a:off x="55114" y="300747"/>
        <a:ext cx="7294968" cy="1018792"/>
      </dsp:txXfrm>
    </dsp:sp>
    <dsp:sp modelId="{688AFB8D-22BD-4253-9B57-A49E138A6BF8}">
      <dsp:nvSpPr>
        <dsp:cNvPr id="0" name=""/>
        <dsp:cNvSpPr/>
      </dsp:nvSpPr>
      <dsp:spPr>
        <a:xfrm>
          <a:off x="0" y="1561854"/>
          <a:ext cx="7405196" cy="121680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2000" kern="1200" dirty="0"/>
            <a:t>1.Gestores ( personal de las administraciones). </a:t>
          </a:r>
          <a:endParaRPr lang="en-US" sz="2000" kern="1200" dirty="0"/>
        </a:p>
      </dsp:txBody>
      <dsp:txXfrm>
        <a:off x="59399" y="1621253"/>
        <a:ext cx="7286398" cy="1098002"/>
      </dsp:txXfrm>
    </dsp:sp>
    <dsp:sp modelId="{0494B028-56EB-4090-ACEA-49CE4BA37357}">
      <dsp:nvSpPr>
        <dsp:cNvPr id="0" name=""/>
        <dsp:cNvSpPr/>
      </dsp:nvSpPr>
      <dsp:spPr>
        <a:xfrm>
          <a:off x="0" y="2965854"/>
          <a:ext cx="7405196" cy="121680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2000" kern="1200" dirty="0"/>
            <a:t>2.Personas funcionarias responsables de los procesos de SEVRI y PAI en las oficinas y despachos.</a:t>
          </a:r>
          <a:endParaRPr lang="en-US" sz="2000" kern="1200" dirty="0"/>
        </a:p>
      </dsp:txBody>
      <dsp:txXfrm>
        <a:off x="59399" y="3025253"/>
        <a:ext cx="7286398" cy="1098002"/>
      </dsp:txXfrm>
    </dsp:sp>
    <dsp:sp modelId="{1D9F2EC4-46E5-4055-A3B7-3777921AF4A5}">
      <dsp:nvSpPr>
        <dsp:cNvPr id="0" name=""/>
        <dsp:cNvSpPr/>
      </dsp:nvSpPr>
      <dsp:spPr>
        <a:xfrm>
          <a:off x="0" y="4182654"/>
          <a:ext cx="7405196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5115" tIns="27940" rIns="156464" bIns="2794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2200" kern="1200" dirty="0"/>
        </a:p>
      </dsp:txBody>
      <dsp:txXfrm>
        <a:off x="0" y="4182654"/>
        <a:ext cx="7405196" cy="1076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36A95F-9122-4BE2-865E-9748E705E540}" type="datetimeFigureOut">
              <a:rPr lang="es-CR" smtClean="0"/>
              <a:t>16/9/2020</a:t>
            </a:fld>
            <a:endParaRPr lang="es-C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764161-78E7-463C-9442-33B340D82B04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375389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Dejar estas tres filminas como antecedentes ocultas y generamos otra más puntual:</a:t>
            </a:r>
          </a:p>
          <a:p>
            <a:pPr marL="228600" indent="-228600">
              <a:buAutoNum type="arabicPeriod"/>
            </a:pPr>
            <a:r>
              <a:rPr lang="es-MX" dirty="0"/>
              <a:t>Propuesta de Planificación…………</a:t>
            </a:r>
          </a:p>
          <a:p>
            <a:pPr marL="228600" indent="-228600">
              <a:buAutoNum type="arabicPeriod"/>
            </a:pPr>
            <a:r>
              <a:rPr lang="es-MX" dirty="0"/>
              <a:t>Acuerdo del Consejo……….</a:t>
            </a:r>
          </a:p>
          <a:p>
            <a:pPr marL="228600" indent="-228600">
              <a:buAutoNum type="arabicPeriod"/>
            </a:pPr>
            <a:r>
              <a:rPr lang="es-MX" dirty="0"/>
              <a:t>Acuerdo de Corte ………..</a:t>
            </a:r>
          </a:p>
          <a:p>
            <a:pPr marL="228600" indent="-228600">
              <a:buAutoNum type="arabicPeriod"/>
            </a:pPr>
            <a:r>
              <a:rPr lang="es-MX" dirty="0"/>
              <a:t>Conocida la propuesta por Comité de Planeación Estratégica </a:t>
            </a:r>
          </a:p>
          <a:p>
            <a:pPr marL="228600" indent="-228600">
              <a:buAutoNum type="arabicPeriod"/>
            </a:pPr>
            <a:endParaRPr lang="es-MX" dirty="0"/>
          </a:p>
          <a:p>
            <a:pPr marL="0" indent="0">
              <a:buNone/>
            </a:pPr>
            <a:r>
              <a:rPr lang="es-MX" b="1" u="sng" dirty="0">
                <a:highlight>
                  <a:srgbClr val="00FF00"/>
                </a:highlight>
              </a:rPr>
              <a:t>[APOWHING: Listo incorporado y detallado en el correo]</a:t>
            </a:r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B43AF6-C297-491B-BCFB-38927FCDFEDA}" type="slidenum">
              <a:rPr kumimoji="0" lang="es-C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C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3050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B43AF6-C297-491B-BCFB-38927FCDFEDA}" type="slidenum">
              <a:rPr kumimoji="0" lang="es-C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s-C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815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Me parece que debe ser de lo general a lo especifico , primero la cajita de lo amarillo y después lo demás </a:t>
            </a:r>
            <a:r>
              <a:rPr lang="es-MX" b="1" u="sng" dirty="0">
                <a:highlight>
                  <a:srgbClr val="00FF00"/>
                </a:highlight>
              </a:rPr>
              <a:t>[APOWHING: Incorporado]</a:t>
            </a:r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B43AF6-C297-491B-BCFB-38927FCDFEDA}" type="slidenum">
              <a:rPr kumimoji="0" lang="es-C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s-C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1264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1A62E2-EFD9-4503-888B-F3078C7631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E0302B2-CC14-47DE-AD04-35CE38922E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BD84D78-287E-4B57-8526-EC75EBACE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09A4D-CAB0-4A10-B0A6-76FBFFEFEB35}" type="datetimeFigureOut">
              <a:rPr lang="es-ES" smtClean="0"/>
              <a:t>16/09/2020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01C3B52-CD0C-4A55-AB1C-6EAF4CA4A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4142050-7822-47E9-9966-44F949AC2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4614E-F50A-40ED-B730-FF93A13EC5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9186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4C28E3-DE20-4646-9E31-551DC45EE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F4CCC73-709F-46B6-813B-F648F0F578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2CD31CA-A9D1-47D6-AEC9-CD2EAFD48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09A4D-CAB0-4A10-B0A6-76FBFFEFEB35}" type="datetimeFigureOut">
              <a:rPr lang="es-ES" smtClean="0"/>
              <a:t>16/09/2020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090EC8-54F5-4413-9AD4-66CCD4A0E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5B3797D-634F-4333-B72C-29434A404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4614E-F50A-40ED-B730-FF93A13EC5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8065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3C3684B-5E4F-420D-8FE8-9EA1CE1395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E311AEA-B3FA-47B8-AF85-62A28FA420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9DBAF8-7DC2-4863-A111-1EA4E6646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09A4D-CAB0-4A10-B0A6-76FBFFEFEB35}" type="datetimeFigureOut">
              <a:rPr lang="es-ES" smtClean="0"/>
              <a:t>16/09/2020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C9DCFF7-2D17-4AD1-8EF7-1AA629F33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B1D52DD-32CA-4325-B4DF-359FD6149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4614E-F50A-40ED-B730-FF93A13EC5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29224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Diseño personalizad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8AC775-D0E4-4AE8-B104-8AF0CC99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6626" y="4867539"/>
            <a:ext cx="2356412" cy="1025525"/>
          </a:xfrm>
          <a:noFill/>
        </p:spPr>
        <p:txBody>
          <a:bodyPr vert="horz" lIns="0" tIns="45720" rIns="91440" bIns="0" rtlCol="0" anchor="b">
            <a:noAutofit/>
          </a:bodyPr>
          <a:lstStyle>
            <a:lvl1pPr>
              <a:defRPr lang="en-US" sz="5000" b="1">
                <a:solidFill>
                  <a:schemeClr val="tx2"/>
                </a:solidFill>
                <a:latin typeface="+mj-lt"/>
              </a:defRPr>
            </a:lvl1pPr>
          </a:lstStyle>
          <a:p>
            <a:pPr marL="0" lvl="0" rtl="0"/>
            <a:r>
              <a:rPr lang="es-ES" noProof="0"/>
              <a:t>Agenda</a:t>
            </a:r>
          </a:p>
        </p:txBody>
      </p:sp>
      <p:sp>
        <p:nvSpPr>
          <p:cNvPr id="29" name="Marcador de posición de imagen 28">
            <a:extLst>
              <a:ext uri="{FF2B5EF4-FFF2-40B4-BE49-F238E27FC236}">
                <a16:creationId xmlns:a16="http://schemas.microsoft.com/office/drawing/2014/main" id="{AA648B5A-E380-4E42-882E-71EBF6838E2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778137" y="2225040"/>
            <a:ext cx="3557587" cy="3668025"/>
          </a:xfrm>
        </p:spPr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32" name="Marcador de texto 30">
            <a:extLst>
              <a:ext uri="{FF2B5EF4-FFF2-40B4-BE49-F238E27FC236}">
                <a16:creationId xmlns:a16="http://schemas.microsoft.com/office/drawing/2014/main" id="{A0A47E85-3BCA-460F-8AB1-52D89AC152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59432" y="2055335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es-ES" noProof="0"/>
              <a:t>Haga clic para editar el patrón </a:t>
            </a:r>
            <a:br>
              <a:rPr lang="es-ES" noProof="0"/>
            </a:br>
            <a:r>
              <a:rPr lang="es-ES" noProof="0"/>
              <a:t>estilos de texto</a:t>
            </a:r>
          </a:p>
        </p:txBody>
      </p:sp>
      <p:sp>
        <p:nvSpPr>
          <p:cNvPr id="33" name="Marcador de texto 30">
            <a:extLst>
              <a:ext uri="{FF2B5EF4-FFF2-40B4-BE49-F238E27FC236}">
                <a16:creationId xmlns:a16="http://schemas.microsoft.com/office/drawing/2014/main" id="{D357C748-EEC9-489A-BCC6-CA3A91E3F2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59432" y="2782449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es-ES" noProof="0"/>
              <a:t>Haga clic para editar el patrón </a:t>
            </a:r>
            <a:br>
              <a:rPr lang="es-ES" noProof="0"/>
            </a:br>
            <a:r>
              <a:rPr lang="es-ES" noProof="0"/>
              <a:t>estilos de texto</a:t>
            </a:r>
          </a:p>
        </p:txBody>
      </p:sp>
      <p:sp>
        <p:nvSpPr>
          <p:cNvPr id="34" name="Marcador de texto 30">
            <a:extLst>
              <a:ext uri="{FF2B5EF4-FFF2-40B4-BE49-F238E27FC236}">
                <a16:creationId xmlns:a16="http://schemas.microsoft.com/office/drawing/2014/main" id="{59136E3C-98E8-457D-ABD1-BA278DBB49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59432" y="4352427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es-ES" noProof="0"/>
              <a:t>Haga clic para editar el patrón </a:t>
            </a:r>
            <a:br>
              <a:rPr lang="es-ES" noProof="0"/>
            </a:br>
            <a:r>
              <a:rPr lang="es-ES" noProof="0"/>
              <a:t>estilos de texto</a:t>
            </a:r>
          </a:p>
        </p:txBody>
      </p:sp>
      <p:sp>
        <p:nvSpPr>
          <p:cNvPr id="35" name="Marcador de texto 30">
            <a:extLst>
              <a:ext uri="{FF2B5EF4-FFF2-40B4-BE49-F238E27FC236}">
                <a16:creationId xmlns:a16="http://schemas.microsoft.com/office/drawing/2014/main" id="{3F9938E0-7CFD-4C1C-88B0-388D25B8B1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559432" y="3567438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es-ES" noProof="0"/>
              <a:t>Haga clic para editar el patrón </a:t>
            </a:r>
            <a:br>
              <a:rPr lang="es-ES" noProof="0"/>
            </a:br>
            <a:r>
              <a:rPr lang="es-ES" noProof="0"/>
              <a:t>estilos de texto</a:t>
            </a:r>
          </a:p>
        </p:txBody>
      </p:sp>
      <p:sp>
        <p:nvSpPr>
          <p:cNvPr id="36" name="Marcador de texto 30">
            <a:extLst>
              <a:ext uri="{FF2B5EF4-FFF2-40B4-BE49-F238E27FC236}">
                <a16:creationId xmlns:a16="http://schemas.microsoft.com/office/drawing/2014/main" id="{D274E9A2-3272-442A-A247-A383255C45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559432" y="5137415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es-ES" noProof="0"/>
              <a:t>Haga clic para editar el patrón </a:t>
            </a:r>
            <a:br>
              <a:rPr lang="es-ES" noProof="0"/>
            </a:br>
            <a:r>
              <a:rPr lang="es-ES" noProof="0"/>
              <a:t>estilos de texto</a:t>
            </a:r>
          </a:p>
        </p:txBody>
      </p:sp>
      <p:sp>
        <p:nvSpPr>
          <p:cNvPr id="42" name="Forma 62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rot="16200000" flipV="1">
            <a:off x="965155" y="3899540"/>
            <a:ext cx="0" cy="1930310"/>
          </a:xfrm>
          <a:prstGeom prst="line">
            <a:avLst/>
          </a:prstGeom>
          <a:ln w="19050">
            <a:solidFill>
              <a:schemeClr val="tx2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s-ES" sz="1500" noProof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E2F3CED5-D6C7-4A0B-B731-FDB78F4E3341}"/>
              </a:ext>
            </a:extLst>
          </p:cNvPr>
          <p:cNvSpPr/>
          <p:nvPr userDrawn="1"/>
        </p:nvSpPr>
        <p:spPr>
          <a:xfrm>
            <a:off x="3778137" y="0"/>
            <a:ext cx="3586162" cy="2059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7137941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1191600" y="477851"/>
            <a:ext cx="86168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1191600" y="1831451"/>
            <a:ext cx="8616800" cy="473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▷"/>
              <a:defRPr>
                <a:solidFill>
                  <a:schemeClr val="dk1"/>
                </a:solidFill>
              </a:defRPr>
            </a:lvl1pPr>
            <a:lvl2pPr marL="1219170" lvl="1" indent="-50798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>
                <a:solidFill>
                  <a:schemeClr val="dk1"/>
                </a:solidFill>
              </a:defRPr>
            </a:lvl2pPr>
            <a:lvl3pPr marL="1828754" lvl="2" indent="-50798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>
                <a:solidFill>
                  <a:schemeClr val="dk1"/>
                </a:solidFill>
              </a:defRPr>
            </a:lvl3pPr>
            <a:lvl4pPr marL="2438339" lvl="3" indent="-50798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>
                <a:solidFill>
                  <a:schemeClr val="dk1"/>
                </a:solidFill>
              </a:defRPr>
            </a:lvl4pPr>
            <a:lvl5pPr marL="3047924" lvl="4" indent="-50798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>
                <a:solidFill>
                  <a:schemeClr val="dk1"/>
                </a:solidFill>
              </a:defRPr>
            </a:lvl5pPr>
            <a:lvl6pPr marL="3657509" lvl="5" indent="-50798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>
                <a:solidFill>
                  <a:schemeClr val="dk1"/>
                </a:solidFill>
              </a:defRPr>
            </a:lvl6pPr>
            <a:lvl7pPr marL="4267093" lvl="6" indent="-50798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>
                <a:solidFill>
                  <a:schemeClr val="dk1"/>
                </a:solidFill>
              </a:defRPr>
            </a:lvl7pPr>
            <a:lvl8pPr marL="4876678" lvl="7" indent="-50798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>
                <a:solidFill>
                  <a:schemeClr val="dk1"/>
                </a:solidFill>
              </a:defRPr>
            </a:lvl8pPr>
            <a:lvl9pPr marL="5486263" lvl="8" indent="-50798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5"/>
          <p:cNvSpPr/>
          <p:nvPr/>
        </p:nvSpPr>
        <p:spPr>
          <a:xfrm>
            <a:off x="9808488" y="6755100"/>
            <a:ext cx="1191600" cy="10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" name="Google Shape;35;p5"/>
          <p:cNvSpPr/>
          <p:nvPr/>
        </p:nvSpPr>
        <p:spPr>
          <a:xfrm>
            <a:off x="11000416" y="6755100"/>
            <a:ext cx="1191600" cy="10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" name="Google Shape;36;p5"/>
          <p:cNvSpPr/>
          <p:nvPr/>
        </p:nvSpPr>
        <p:spPr>
          <a:xfrm>
            <a:off x="0" y="6755100"/>
            <a:ext cx="1191600" cy="10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5"/>
          <p:cNvSpPr/>
          <p:nvPr/>
        </p:nvSpPr>
        <p:spPr>
          <a:xfrm>
            <a:off x="1191613" y="6755100"/>
            <a:ext cx="8616800" cy="102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8;p5"/>
          <p:cNvSpPr txBox="1">
            <a:spLocks noGrp="1"/>
          </p:cNvSpPr>
          <p:nvPr>
            <p:ph type="sldNum" idx="12"/>
          </p:nvPr>
        </p:nvSpPr>
        <p:spPr>
          <a:xfrm>
            <a:off x="11307433" y="6262577"/>
            <a:ext cx="731600" cy="41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CR" smtClean="0"/>
              <a:pPr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8717355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D8BAFE0-99C7-4502-81E0-5D724779F106}" type="datetimeFigureOut">
              <a:rPr lang="es-CR" smtClean="0"/>
              <a:t>16/9/2020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A015F3C-A384-4EDD-B78E-421EEBE57B58}" type="slidenum">
              <a:rPr lang="es-CR" smtClean="0"/>
              <a:t>‹Nº›</a:t>
            </a:fld>
            <a:endParaRPr lang="es-CR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725446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BAFE0-99C7-4502-81E0-5D724779F106}" type="datetimeFigureOut">
              <a:rPr lang="es-CR" smtClean="0"/>
              <a:t>16/9/2020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15F3C-A384-4EDD-B78E-421EEBE57B58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8962948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BAFE0-99C7-4502-81E0-5D724779F106}" type="datetimeFigureOut">
              <a:rPr lang="es-CR" smtClean="0"/>
              <a:t>16/9/2020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15F3C-A384-4EDD-B78E-421EEBE57B58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0632202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BAFE0-99C7-4502-81E0-5D724779F106}" type="datetimeFigureOut">
              <a:rPr lang="es-CR" smtClean="0"/>
              <a:t>16/9/2020</a:t>
            </a:fld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15F3C-A384-4EDD-B78E-421EEBE57B58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4332257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BAFE0-99C7-4502-81E0-5D724779F106}" type="datetimeFigureOut">
              <a:rPr lang="es-CR" smtClean="0"/>
              <a:t>16/9/2020</a:t>
            </a:fld>
            <a:endParaRPr lang="es-C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15F3C-A384-4EDD-B78E-421EEBE57B58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9222641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BAFE0-99C7-4502-81E0-5D724779F106}" type="datetimeFigureOut">
              <a:rPr lang="es-CR" smtClean="0"/>
              <a:t>16/9/2020</a:t>
            </a:fld>
            <a:endParaRPr lang="es-C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15F3C-A384-4EDD-B78E-421EEBE57B58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342935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0ABB76-A6A9-4D67-A464-84C5D94EB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DE41FA3-679C-4ECC-A378-AE1003A63C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D718289-24FA-4133-A4EB-C7D3DCF99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09A4D-CAB0-4A10-B0A6-76FBFFEFEB35}" type="datetimeFigureOut">
              <a:rPr lang="es-ES" smtClean="0"/>
              <a:t>16/09/2020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F3E5750-7610-4C6C-A9D6-A04EAA406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410D08A-CEDB-4011-9E6A-01849BEF8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4614E-F50A-40ED-B730-FF93A13EC5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05503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BAFE0-99C7-4502-81E0-5D724779F106}" type="datetimeFigureOut">
              <a:rPr lang="es-CR" smtClean="0"/>
              <a:t>16/9/2020</a:t>
            </a:fld>
            <a:endParaRPr lang="es-C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15F3C-A384-4EDD-B78E-421EEBE57B58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9509108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BAFE0-99C7-4502-81E0-5D724779F106}" type="datetimeFigureOut">
              <a:rPr lang="es-CR" smtClean="0"/>
              <a:t>16/9/2020</a:t>
            </a:fld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15F3C-A384-4EDD-B78E-421EEBE57B58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9364476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BAFE0-99C7-4502-81E0-5D724779F106}" type="datetimeFigureOut">
              <a:rPr lang="es-CR" smtClean="0"/>
              <a:t>16/9/2020</a:t>
            </a:fld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15F3C-A384-4EDD-B78E-421EEBE57B58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5984534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BAFE0-99C7-4502-81E0-5D724779F106}" type="datetimeFigureOut">
              <a:rPr lang="es-CR" smtClean="0"/>
              <a:t>16/9/2020</a:t>
            </a:fld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15F3C-A384-4EDD-B78E-421EEBE57B58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2189703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BAFE0-99C7-4502-81E0-5D724779F106}" type="datetimeFigureOut">
              <a:rPr lang="es-CR" smtClean="0"/>
              <a:t>16/9/2020</a:t>
            </a:fld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15F3C-A384-4EDD-B78E-421EEBE57B58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8015469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BAFE0-99C7-4502-81E0-5D724779F106}" type="datetimeFigureOut">
              <a:rPr lang="es-CR" smtClean="0"/>
              <a:t>16/9/2020</a:t>
            </a:fld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15F3C-A384-4EDD-B78E-421EEBE57B58}" type="slidenum">
              <a:rPr lang="es-CR" smtClean="0"/>
              <a:t>‹Nº›</a:t>
            </a:fld>
            <a:endParaRPr lang="es-CR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384434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BAFE0-99C7-4502-81E0-5D724779F106}" type="datetimeFigureOut">
              <a:rPr lang="es-CR" smtClean="0"/>
              <a:t>16/9/2020</a:t>
            </a:fld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15F3C-A384-4EDD-B78E-421EEBE57B58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5832989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BAFE0-99C7-4502-81E0-5D724779F106}" type="datetimeFigureOut">
              <a:rPr lang="es-CR" smtClean="0"/>
              <a:t>16/9/2020</a:t>
            </a:fld>
            <a:endParaRPr lang="es-C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15F3C-A384-4EDD-B78E-421EEBE57B58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6280873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BAFE0-99C7-4502-81E0-5D724779F106}" type="datetimeFigureOut">
              <a:rPr lang="es-CR" smtClean="0"/>
              <a:t>16/9/2020</a:t>
            </a:fld>
            <a:endParaRPr lang="es-C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15F3C-A384-4EDD-B78E-421EEBE57B58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1759963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BAFE0-99C7-4502-81E0-5D724779F106}" type="datetimeFigureOut">
              <a:rPr lang="es-CR" smtClean="0"/>
              <a:t>16/9/2020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15F3C-A384-4EDD-B78E-421EEBE57B58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190274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68F828-2C8C-49B1-B9FA-8E331DB6F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EF6025E-9271-4857-BFC9-84874F2598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DC34F03-E2E1-455A-9249-E03274876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09A4D-CAB0-4A10-B0A6-76FBFFEFEB35}" type="datetimeFigureOut">
              <a:rPr lang="es-ES" smtClean="0"/>
              <a:t>16/09/2020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FEB4609-8138-456A-8EB8-C8D54C5F4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3F86AF2-99E7-4E95-959F-2936F2599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4614E-F50A-40ED-B730-FF93A13EC5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09463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BAFE0-99C7-4502-81E0-5D724779F106}" type="datetimeFigureOut">
              <a:rPr lang="es-CR" smtClean="0"/>
              <a:t>16/9/2020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15F3C-A384-4EDD-B78E-421EEBE57B58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777647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58781E-00AF-4B92-B0FE-2BF9037AD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B316DD4-19D2-448A-BCFE-ADDB0245D7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E90AB07-F103-40FC-A9B6-8DB63D99C3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43350A1-150B-4C41-A994-E33A72AD0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09A4D-CAB0-4A10-B0A6-76FBFFEFEB35}" type="datetimeFigureOut">
              <a:rPr lang="es-ES" smtClean="0"/>
              <a:t>16/09/2020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30912FE-9639-4549-9FCB-523E9CCC1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E6B1EAC-1E0E-4DB2-A11F-869244DBF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4614E-F50A-40ED-B730-FF93A13EC5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3775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2E8638-07BE-4505-9E1B-DA76AE405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0CC49A3-1558-489B-9702-1B9AF35627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9D5E5A6-6FA1-4AC9-926E-26906B424F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950442B-9D22-48A6-A282-5ED6695921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3963C1D-4EB6-4A82-A67C-409A0AACF4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BB9AA1D-8ABB-4848-A351-628ADC0C6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09A4D-CAB0-4A10-B0A6-76FBFFEFEB35}" type="datetimeFigureOut">
              <a:rPr lang="es-ES" smtClean="0"/>
              <a:t>16/09/2020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21D5089-528E-4EA9-8CD9-2B0E16C8F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E13BD62-71AF-4007-BC25-7C2426C79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4614E-F50A-40ED-B730-FF93A13EC5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5392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254484-1FDC-43EA-9C3A-D9E40BE1A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100C96B-23EB-4A84-B272-7F7B4B172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09A4D-CAB0-4A10-B0A6-76FBFFEFEB35}" type="datetimeFigureOut">
              <a:rPr lang="es-ES" smtClean="0"/>
              <a:t>16/09/2020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4EF1D0A-F80C-489C-B224-D3D42F1E9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D15E960-8762-4CB4-A063-0A6A74F40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4614E-F50A-40ED-B730-FF93A13EC5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8184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8317E4A-C095-4298-A91D-13585B40A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09A4D-CAB0-4A10-B0A6-76FBFFEFEB35}" type="datetimeFigureOut">
              <a:rPr lang="es-ES" smtClean="0"/>
              <a:t>16/09/2020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2DDBA95-479C-4AD7-94C1-0E46B31AF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218915E-3F6A-4749-A40C-014E347DB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4614E-F50A-40ED-B730-FF93A13EC5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3897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3B589D-16C1-476A-B4C1-8587CE315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CED473C-7736-45DF-8580-3F41995E7B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0D53B4A-4782-4170-8A5C-760DA8C880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C14F15A-0582-445C-B88D-6A51EECEE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09A4D-CAB0-4A10-B0A6-76FBFFEFEB35}" type="datetimeFigureOut">
              <a:rPr lang="es-ES" smtClean="0"/>
              <a:t>16/09/2020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B304D53-CAEB-4728-824B-309D9CBEC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D3FB74-6CF7-439A-ABFC-34ACBE237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4614E-F50A-40ED-B730-FF93A13EC5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4319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430C3A-F269-47B1-860D-CDA876579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4032AC5-C6FE-44C3-AF47-4E161D7FC3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AED2965-80F3-4631-B891-91E4452270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4E5BF04-FF08-4475-BC4C-7455223A8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09A4D-CAB0-4A10-B0A6-76FBFFEFEB35}" type="datetimeFigureOut">
              <a:rPr lang="es-ES" smtClean="0"/>
              <a:t>16/09/2020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8D7131A-12B1-45BF-9E90-37F8017B9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0426EAD-E8B7-4FE8-B4AF-43FE20625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4614E-F50A-40ED-B730-FF93A13EC5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1558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CE54044-AE04-426B-8BAF-4F2C862F1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F6E6A3B-1240-467E-884E-3FEB7754AB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00E0FE0-322D-417F-B3B3-8844EE74E8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809A4D-CAB0-4A10-B0A6-76FBFFEFEB35}" type="datetimeFigureOut">
              <a:rPr lang="es-ES" smtClean="0"/>
              <a:t>16/09/2020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94E003B-664A-47C4-82A7-4F588FCEBE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3870DD9-D09A-4C4F-94DF-8276292583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54614E-F50A-40ED-B730-FF93A13EC5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400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D8BAFE0-99C7-4502-81E0-5D724779F106}" type="datetimeFigureOut">
              <a:rPr lang="es-CR" smtClean="0"/>
              <a:t>16/9/2020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A015F3C-A384-4EDD-B78E-421EEBE57B58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604392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7">
            <a:extLst>
              <a:ext uri="{FF2B5EF4-FFF2-40B4-BE49-F238E27FC236}">
                <a16:creationId xmlns:a16="http://schemas.microsoft.com/office/drawing/2014/main" id="{1A9606D2-3277-4567-A0C1-362DBFDCE2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7999"/>
          </a:xfrm>
          <a:custGeom>
            <a:avLst/>
            <a:gdLst>
              <a:gd name="connsiteX0" fmla="*/ 3 w 11647715"/>
              <a:gd name="connsiteY0" fmla="*/ 0 h 2634343"/>
              <a:gd name="connsiteX1" fmla="*/ 11647715 w 11647715"/>
              <a:gd name="connsiteY1" fmla="*/ 0 h 2634343"/>
              <a:gd name="connsiteX2" fmla="*/ 11647715 w 11647715"/>
              <a:gd name="connsiteY2" fmla="*/ 2634343 h 2634343"/>
              <a:gd name="connsiteX3" fmla="*/ 3 w 11647715"/>
              <a:gd name="connsiteY3" fmla="*/ 2634343 h 2634343"/>
              <a:gd name="connsiteX4" fmla="*/ 3 w 11647715"/>
              <a:gd name="connsiteY4" fmla="*/ 1533667 h 2634343"/>
              <a:gd name="connsiteX5" fmla="*/ 0 w 11647715"/>
              <a:gd name="connsiteY5" fmla="*/ 1533667 h 2634343"/>
              <a:gd name="connsiteX6" fmla="*/ 0 w 11647715"/>
              <a:gd name="connsiteY6" fmla="*/ 980400 h 2634343"/>
              <a:gd name="connsiteX7" fmla="*/ 3 w 11647715"/>
              <a:gd name="connsiteY7" fmla="*/ 980400 h 263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647715" h="2634343">
                <a:moveTo>
                  <a:pt x="3" y="0"/>
                </a:moveTo>
                <a:lnTo>
                  <a:pt x="11647715" y="0"/>
                </a:lnTo>
                <a:lnTo>
                  <a:pt x="11647715" y="2634343"/>
                </a:lnTo>
                <a:lnTo>
                  <a:pt x="3" y="2634343"/>
                </a:lnTo>
                <a:lnTo>
                  <a:pt x="3" y="1533667"/>
                </a:lnTo>
                <a:lnTo>
                  <a:pt x="0" y="1533667"/>
                </a:lnTo>
                <a:lnTo>
                  <a:pt x="0" y="980400"/>
                </a:lnTo>
                <a:lnTo>
                  <a:pt x="3" y="980400"/>
                </a:lnTo>
                <a:close/>
              </a:path>
            </a:pathLst>
          </a:custGeom>
          <a:gradFill flip="none" rotWithShape="1">
            <a:gsLst>
              <a:gs pos="46000">
                <a:schemeClr val="accent6">
                  <a:lumMod val="89000"/>
                </a:schemeClr>
              </a:gs>
              <a:gs pos="81000">
                <a:srgbClr val="231F2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5" name="Freeform: Shape 9">
            <a:extLst>
              <a:ext uri="{FF2B5EF4-FFF2-40B4-BE49-F238E27FC236}">
                <a16:creationId xmlns:a16="http://schemas.microsoft.com/office/drawing/2014/main" id="{A601F395-3079-4179-84BA-6654D9F82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7"/>
            <a:ext cx="10905067" cy="5571066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 w="50800" cap="sq">
            <a:noFill/>
            <a:miter lim="800000"/>
          </a:ln>
          <a:effectLst>
            <a:outerShdw blurRad="127000" dist="63500" dir="4380000" algn="t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ED5A0A1-8B20-45AB-9465-BD51800010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8407" y="1044250"/>
            <a:ext cx="9841574" cy="2646007"/>
          </a:xfrm>
        </p:spPr>
        <p:txBody>
          <a:bodyPr>
            <a:normAutofit/>
          </a:bodyPr>
          <a:lstStyle/>
          <a:p>
            <a:pPr algn="ctr"/>
            <a:r>
              <a:rPr lang="es-CR" sz="5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IMPLEMENTACIÓN DE LOS SISTEMAS SEVRI Y </a:t>
            </a:r>
            <a:r>
              <a:rPr lang="es-CR" sz="5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PaI</a:t>
            </a:r>
            <a:endParaRPr lang="es-CR" sz="5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FA82E40-2D68-49ED-9ADF-2FC1C6C69F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8408" y="4058557"/>
            <a:ext cx="9841574" cy="1906814"/>
          </a:xfrm>
        </p:spPr>
        <p:txBody>
          <a:bodyPr>
            <a:normAutofit/>
          </a:bodyPr>
          <a:lstStyle/>
          <a:p>
            <a:pPr algn="ctr"/>
            <a:r>
              <a:rPr lang="en-US" b="1" dirty="0" err="1">
                <a:latin typeface="Book Antiqua" panose="02040602050305030304" pitchFamily="18" charset="0"/>
              </a:rPr>
              <a:t>Modelo</a:t>
            </a:r>
            <a:r>
              <a:rPr lang="en-US" b="1" dirty="0">
                <a:latin typeface="Book Antiqua" panose="02040602050305030304" pitchFamily="18" charset="0"/>
              </a:rPr>
              <a:t> de Gestión de Riesgos </a:t>
            </a:r>
            <a:r>
              <a:rPr lang="en-US" b="1" dirty="0" err="1">
                <a:latin typeface="Book Antiqua" panose="02040602050305030304" pitchFamily="18" charset="0"/>
              </a:rPr>
              <a:t>Estratégicos</a:t>
            </a:r>
            <a:endParaRPr lang="en-US" b="1" dirty="0">
              <a:latin typeface="Book Antiqua" panose="02040602050305030304" pitchFamily="18" charset="0"/>
            </a:endParaRPr>
          </a:p>
          <a:p>
            <a:pPr algn="ctr"/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Oficio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1183-pla-pe-2020</a:t>
            </a:r>
            <a:endParaRPr lang="es-C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6" name="5-Point Star 24">
            <a:extLst>
              <a:ext uri="{FF2B5EF4-FFF2-40B4-BE49-F238E27FC236}">
                <a16:creationId xmlns:a16="http://schemas.microsoft.com/office/drawing/2014/main" id="{B15DEAD7-09E6-42D9-9D03-43E6EA3E05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9678" y="3748085"/>
            <a:ext cx="252644" cy="252644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447944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2"/>
              </a:gs>
              <a:gs pos="25000">
                <a:schemeClr val="accent2"/>
              </a:gs>
              <a:gs pos="94000">
                <a:schemeClr val="accent1"/>
              </a:gs>
              <a:gs pos="100000">
                <a:schemeClr val="accent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18" name="Marcador de contenido 4">
            <a:extLst>
              <a:ext uri="{FF2B5EF4-FFF2-40B4-BE49-F238E27FC236}">
                <a16:creationId xmlns:a16="http://schemas.microsoft.com/office/drawing/2014/main" id="{9BFFB98D-7AE0-4977-BABB-523987C3EE4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3144729"/>
              </p:ext>
            </p:extLst>
          </p:nvPr>
        </p:nvGraphicFramePr>
        <p:xfrm>
          <a:off x="618393" y="2866902"/>
          <a:ext cx="3911599" cy="1939065"/>
        </p:xfrm>
        <a:graphic>
          <a:graphicData uri="http://schemas.openxmlformats.org/drawingml/2006/table">
            <a:tbl>
              <a:tblPr bandRow="1"/>
              <a:tblGrid>
                <a:gridCol w="1384830">
                  <a:extLst>
                    <a:ext uri="{9D8B030D-6E8A-4147-A177-3AD203B41FA5}">
                      <a16:colId xmlns:a16="http://schemas.microsoft.com/office/drawing/2014/main" val="1255562576"/>
                    </a:ext>
                  </a:extLst>
                </a:gridCol>
                <a:gridCol w="2526769">
                  <a:extLst>
                    <a:ext uri="{9D8B030D-6E8A-4147-A177-3AD203B41FA5}">
                      <a16:colId xmlns:a16="http://schemas.microsoft.com/office/drawing/2014/main" val="3777065355"/>
                    </a:ext>
                  </a:extLst>
                </a:gridCol>
              </a:tblGrid>
              <a:tr h="647709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CAPACITACIÓN GESTORES DE CONTROL INTERNO</a:t>
                      </a:r>
                    </a:p>
                    <a:p>
                      <a:pPr algn="l" fontAlgn="b"/>
                      <a:r>
                        <a:rPr lang="es-C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98" marR="5598" marT="5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CR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5077067"/>
                  </a:ext>
                </a:extLst>
              </a:tr>
              <a:tr h="234826">
                <a:tc>
                  <a:txBody>
                    <a:bodyPr/>
                    <a:lstStyle/>
                    <a:p>
                      <a:pPr algn="l" fontAlgn="b"/>
                      <a:r>
                        <a:rPr lang="es-CR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PRIMERA  SESIÓN</a:t>
                      </a:r>
                    </a:p>
                  </a:txBody>
                  <a:tcPr marL="5598" marR="5598" marT="5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R" sz="2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01 </a:t>
                      </a:r>
                      <a:r>
                        <a:rPr lang="es-CR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Octubre</a:t>
                      </a:r>
                      <a:endParaRPr lang="es-CR" sz="2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5598" marR="5598" marT="5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5669789"/>
                  </a:ext>
                </a:extLst>
              </a:tr>
              <a:tr h="590145">
                <a:tc>
                  <a:txBody>
                    <a:bodyPr/>
                    <a:lstStyle/>
                    <a:p>
                      <a:pPr algn="l" fontAlgn="b"/>
                      <a:r>
                        <a:rPr lang="es-CR" sz="2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SEGUNDA SESIÓN</a:t>
                      </a:r>
                    </a:p>
                  </a:txBody>
                  <a:tcPr marL="5598" marR="5598" marT="5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R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 de Octubre</a:t>
                      </a:r>
                    </a:p>
                  </a:txBody>
                  <a:tcPr marL="5598" marR="5598" marT="5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9028939"/>
                  </a:ext>
                </a:extLst>
              </a:tr>
            </a:tbl>
          </a:graphicData>
        </a:graphic>
      </p:graphicFrame>
      <p:sp>
        <p:nvSpPr>
          <p:cNvPr id="2" name="Título 1">
            <a:extLst>
              <a:ext uri="{FF2B5EF4-FFF2-40B4-BE49-F238E27FC236}">
                <a16:creationId xmlns:a16="http://schemas.microsoft.com/office/drawing/2014/main" id="{E2DAF173-B06A-4DB1-A00A-8A8CFEE61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s-CR" sz="4000" b="1" dirty="0">
                <a:solidFill>
                  <a:srgbClr val="FFFFFF"/>
                </a:solidFill>
                <a:latin typeface="Book Antiqua" panose="02040602050305030304" pitchFamily="18" charset="0"/>
              </a:rPr>
              <a:t>Cronograma de capacitaciones SEVRI y PAI</a:t>
            </a:r>
          </a:p>
        </p:txBody>
      </p:sp>
      <p:graphicFrame>
        <p:nvGraphicFramePr>
          <p:cNvPr id="5" name="Marcador de contenido 4">
            <a:extLst>
              <a:ext uri="{FF2B5EF4-FFF2-40B4-BE49-F238E27FC236}">
                <a16:creationId xmlns:a16="http://schemas.microsoft.com/office/drawing/2014/main" id="{FC6056E6-36FA-4BDE-9F6B-15B3F0C394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1635996"/>
              </p:ext>
            </p:extLst>
          </p:nvPr>
        </p:nvGraphicFramePr>
        <p:xfrm>
          <a:off x="5452208" y="2781314"/>
          <a:ext cx="6121399" cy="3462780"/>
        </p:xfrm>
        <a:graphic>
          <a:graphicData uri="http://schemas.openxmlformats.org/drawingml/2006/table">
            <a:tbl>
              <a:tblPr bandRow="1"/>
              <a:tblGrid>
                <a:gridCol w="1862075">
                  <a:extLst>
                    <a:ext uri="{9D8B030D-6E8A-4147-A177-3AD203B41FA5}">
                      <a16:colId xmlns:a16="http://schemas.microsoft.com/office/drawing/2014/main" val="2852294584"/>
                    </a:ext>
                  </a:extLst>
                </a:gridCol>
                <a:gridCol w="2107363">
                  <a:extLst>
                    <a:ext uri="{9D8B030D-6E8A-4147-A177-3AD203B41FA5}">
                      <a16:colId xmlns:a16="http://schemas.microsoft.com/office/drawing/2014/main" val="110367978"/>
                    </a:ext>
                  </a:extLst>
                </a:gridCol>
                <a:gridCol w="2151961">
                  <a:extLst>
                    <a:ext uri="{9D8B030D-6E8A-4147-A177-3AD203B41FA5}">
                      <a16:colId xmlns:a16="http://schemas.microsoft.com/office/drawing/2014/main" val="2225562004"/>
                    </a:ext>
                  </a:extLst>
                </a:gridCol>
              </a:tblGrid>
              <a:tr h="338586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CAPACITACIÓN A DESPACHOS Y OFICINAS</a:t>
                      </a:r>
                    </a:p>
                  </a:txBody>
                  <a:tcPr marL="5633" marR="5633" marT="5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CR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5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CR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5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5794099"/>
                  </a:ext>
                </a:extLst>
              </a:tr>
              <a:tr h="338586">
                <a:tc>
                  <a:txBody>
                    <a:bodyPr/>
                    <a:lstStyle/>
                    <a:p>
                      <a:pPr algn="ctr" fontAlgn="b"/>
                      <a:r>
                        <a:rPr lang="es-C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PROVINCIA</a:t>
                      </a:r>
                    </a:p>
                  </a:txBody>
                  <a:tcPr marL="5633" marR="5633" marT="5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PRIMERA SESIÓN</a:t>
                      </a:r>
                    </a:p>
                  </a:txBody>
                  <a:tcPr marL="5633" marR="5633" marT="5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SEGUNDA SESIÓN</a:t>
                      </a:r>
                    </a:p>
                  </a:txBody>
                  <a:tcPr marL="5633" marR="5633" marT="5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2812846"/>
                  </a:ext>
                </a:extLst>
              </a:tr>
              <a:tr h="397944">
                <a:tc>
                  <a:txBody>
                    <a:bodyPr/>
                    <a:lstStyle/>
                    <a:p>
                      <a:pPr algn="ctr" fontAlgn="b"/>
                      <a:r>
                        <a:rPr lang="es-CR" sz="2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GUANACASTE</a:t>
                      </a:r>
                    </a:p>
                  </a:txBody>
                  <a:tcPr marL="5633" marR="5633" marT="5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de Octubre</a:t>
                      </a:r>
                    </a:p>
                  </a:txBody>
                  <a:tcPr marL="5633" marR="5633" marT="5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de Octubre</a:t>
                      </a:r>
                    </a:p>
                  </a:txBody>
                  <a:tcPr marL="5633" marR="5633" marT="5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672938"/>
                  </a:ext>
                </a:extLst>
              </a:tr>
              <a:tr h="397944">
                <a:tc>
                  <a:txBody>
                    <a:bodyPr/>
                    <a:lstStyle/>
                    <a:p>
                      <a:pPr algn="ctr" fontAlgn="b"/>
                      <a:r>
                        <a:rPr lang="es-CR" sz="2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PUNTARENAS</a:t>
                      </a:r>
                    </a:p>
                  </a:txBody>
                  <a:tcPr marL="5633" marR="5633" marT="5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de Octubre</a:t>
                      </a:r>
                    </a:p>
                  </a:txBody>
                  <a:tcPr marL="5633" marR="5633" marT="5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de Octubre</a:t>
                      </a:r>
                    </a:p>
                  </a:txBody>
                  <a:tcPr marL="5633" marR="5633" marT="5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2279379"/>
                  </a:ext>
                </a:extLst>
              </a:tr>
              <a:tr h="397944">
                <a:tc>
                  <a:txBody>
                    <a:bodyPr/>
                    <a:lstStyle/>
                    <a:p>
                      <a:pPr algn="ctr" fontAlgn="b"/>
                      <a:r>
                        <a:rPr lang="es-CR" sz="2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LIMON</a:t>
                      </a:r>
                    </a:p>
                  </a:txBody>
                  <a:tcPr marL="5633" marR="5633" marT="5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de Octubre</a:t>
                      </a:r>
                    </a:p>
                  </a:txBody>
                  <a:tcPr marL="5633" marR="5633" marT="5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de Octubre</a:t>
                      </a:r>
                    </a:p>
                  </a:txBody>
                  <a:tcPr marL="5633" marR="5633" marT="5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0947810"/>
                  </a:ext>
                </a:extLst>
              </a:tr>
              <a:tr h="397944">
                <a:tc>
                  <a:txBody>
                    <a:bodyPr/>
                    <a:lstStyle/>
                    <a:p>
                      <a:pPr algn="ctr" fontAlgn="b"/>
                      <a:r>
                        <a:rPr lang="es-CR" sz="2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CARTAGO</a:t>
                      </a:r>
                    </a:p>
                  </a:txBody>
                  <a:tcPr marL="5633" marR="5633" marT="5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de Octubre</a:t>
                      </a:r>
                    </a:p>
                  </a:txBody>
                  <a:tcPr marL="5633" marR="5633" marT="5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de Octubre</a:t>
                      </a:r>
                    </a:p>
                  </a:txBody>
                  <a:tcPr marL="5633" marR="5633" marT="5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0155455"/>
                  </a:ext>
                </a:extLst>
              </a:tr>
              <a:tr h="397944">
                <a:tc>
                  <a:txBody>
                    <a:bodyPr/>
                    <a:lstStyle/>
                    <a:p>
                      <a:pPr algn="ctr" fontAlgn="b"/>
                      <a:r>
                        <a:rPr lang="es-CR" sz="2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HEREDIA</a:t>
                      </a:r>
                    </a:p>
                  </a:txBody>
                  <a:tcPr marL="5633" marR="5633" marT="5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de Octubre</a:t>
                      </a:r>
                    </a:p>
                  </a:txBody>
                  <a:tcPr marL="5633" marR="5633" marT="5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de Octubre</a:t>
                      </a:r>
                    </a:p>
                  </a:txBody>
                  <a:tcPr marL="5633" marR="5633" marT="5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4881305"/>
                  </a:ext>
                </a:extLst>
              </a:tr>
              <a:tr h="397944">
                <a:tc>
                  <a:txBody>
                    <a:bodyPr/>
                    <a:lstStyle/>
                    <a:p>
                      <a:pPr algn="ctr" fontAlgn="b"/>
                      <a:r>
                        <a:rPr lang="es-CR" sz="2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ALAJUELA</a:t>
                      </a:r>
                    </a:p>
                  </a:txBody>
                  <a:tcPr marL="5633" marR="5633" marT="5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de Octubre</a:t>
                      </a:r>
                    </a:p>
                  </a:txBody>
                  <a:tcPr marL="5633" marR="5633" marT="5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de Octubre</a:t>
                      </a:r>
                    </a:p>
                  </a:txBody>
                  <a:tcPr marL="5633" marR="5633" marT="5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6385962"/>
                  </a:ext>
                </a:extLst>
              </a:tr>
              <a:tr h="397944">
                <a:tc>
                  <a:txBody>
                    <a:bodyPr/>
                    <a:lstStyle/>
                    <a:p>
                      <a:pPr algn="ctr" fontAlgn="b"/>
                      <a:r>
                        <a:rPr lang="es-CR" sz="2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 JOSE</a:t>
                      </a:r>
                    </a:p>
                  </a:txBody>
                  <a:tcPr marL="5633" marR="5633" marT="5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de Octubre</a:t>
                      </a:r>
                    </a:p>
                  </a:txBody>
                  <a:tcPr marL="5633" marR="5633" marT="5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</a:t>
                      </a:r>
                      <a:r>
                        <a:rPr lang="es-CR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Octubre</a:t>
                      </a:r>
                    </a:p>
                  </a:txBody>
                  <a:tcPr marL="5633" marR="5633" marT="5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4166695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CCE39A87-7100-4899-814A-451509FC8E8C}"/>
              </a:ext>
            </a:extLst>
          </p:cNvPr>
          <p:cNvSpPr txBox="1"/>
          <p:nvPr/>
        </p:nvSpPr>
        <p:spPr>
          <a:xfrm>
            <a:off x="585910" y="5079405"/>
            <a:ext cx="3979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dirty="0"/>
              <a:t>Las sesiones se realizarán de 8:00 a.m. a 12:00 p.m. 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37FF713A-B2A2-4955-B808-14B3D1B1AEF6}"/>
              </a:ext>
            </a:extLst>
          </p:cNvPr>
          <p:cNvSpPr/>
          <p:nvPr/>
        </p:nvSpPr>
        <p:spPr>
          <a:xfrm>
            <a:off x="347785" y="2634268"/>
            <a:ext cx="476250" cy="457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dirty="0"/>
              <a:t>1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BF5E4179-A639-40B8-ABD4-377DD143B9EB}"/>
              </a:ext>
            </a:extLst>
          </p:cNvPr>
          <p:cNvSpPr/>
          <p:nvPr/>
        </p:nvSpPr>
        <p:spPr>
          <a:xfrm>
            <a:off x="5214083" y="2557435"/>
            <a:ext cx="476250" cy="457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228146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CDB065-6B20-4E36-A929-774ED9B61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625642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000" b="1" dirty="0">
                <a:latin typeface="Book Antiqua" panose="02040602050305030304" pitchFamily="18" charset="0"/>
                <a:cs typeface="Arial" panose="020B0604020202020204" pitchFamily="34" charset="0"/>
              </a:rPr>
              <a:t>Antecedentes</a:t>
            </a:r>
          </a:p>
        </p:txBody>
      </p:sp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EA9D2BF5-168B-4AB1-8F50-46C5DF7D650F}"/>
              </a:ext>
            </a:extLst>
          </p:cNvPr>
          <p:cNvCxnSpPr/>
          <p:nvPr/>
        </p:nvCxnSpPr>
        <p:spPr>
          <a:xfrm>
            <a:off x="619432" y="685672"/>
            <a:ext cx="1100229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B8E7668E-3D23-4DED-90B3-6E91E687880A}"/>
              </a:ext>
            </a:extLst>
          </p:cNvPr>
          <p:cNvGraphicFramePr/>
          <p:nvPr/>
        </p:nvGraphicFramePr>
        <p:xfrm>
          <a:off x="348917" y="745702"/>
          <a:ext cx="11272812" cy="5883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30013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FA43DB-BE2E-4765-86C5-DFBA4FC92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s-ES" b="1" dirty="0">
                <a:latin typeface="Book Antiqua" panose="02040602050305030304" pitchFamily="18" charset="0"/>
              </a:rPr>
              <a:t> Objetivo General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2579A7-D28D-4FA8-B249-D6C7AAE76F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6129" y="2415560"/>
            <a:ext cx="10515600" cy="3013169"/>
          </a:xfrm>
          <a:solidFill>
            <a:schemeClr val="bg2"/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s-ES" sz="2400" dirty="0">
              <a:latin typeface="Book Antiqua" panose="02040602050305030304" pitchFamily="18" charset="0"/>
            </a:endParaRPr>
          </a:p>
          <a:p>
            <a:pPr marL="0" indent="0" algn="just">
              <a:buNone/>
            </a:pPr>
            <a:endParaRPr lang="es-ES" sz="2400" dirty="0">
              <a:latin typeface="Book Antiqua" panose="02040602050305030304" pitchFamily="18" charset="0"/>
            </a:endParaRPr>
          </a:p>
          <a:p>
            <a:pPr marL="0" indent="0" algn="just">
              <a:buNone/>
            </a:pPr>
            <a:r>
              <a:rPr lang="es-ES" sz="2400" dirty="0">
                <a:latin typeface="Book Antiqua" panose="02040602050305030304" pitchFamily="18" charset="0"/>
              </a:rPr>
              <a:t>Gestionar los riesgos estratégicos de la institución con base en la metodología SEVRI con la finalidad de cumplir con la Misión y Visión del Poder Judicial, así como el logro de los objetivos y metas estratégicos definidos.</a:t>
            </a:r>
          </a:p>
          <a:p>
            <a:pPr marL="0" indent="0" algn="just">
              <a:buNone/>
            </a:pPr>
            <a:endParaRPr lang="es-ES" sz="2400" dirty="0">
              <a:latin typeface="Book Antiqua" panose="02040602050305030304" pitchFamily="18" charset="0"/>
            </a:endParaRPr>
          </a:p>
        </p:txBody>
      </p:sp>
      <p:cxnSp>
        <p:nvCxnSpPr>
          <p:cNvPr id="4" name="Conector recto de flecha 3">
            <a:extLst>
              <a:ext uri="{FF2B5EF4-FFF2-40B4-BE49-F238E27FC236}">
                <a16:creationId xmlns:a16="http://schemas.microsoft.com/office/drawing/2014/main" id="{79A7336C-6AE5-414B-AD5A-69F1085E43FE}"/>
              </a:ext>
            </a:extLst>
          </p:cNvPr>
          <p:cNvCxnSpPr/>
          <p:nvPr/>
        </p:nvCxnSpPr>
        <p:spPr>
          <a:xfrm>
            <a:off x="619432" y="1022555"/>
            <a:ext cx="1100229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6846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062E07-D08A-49AC-B4FB-9BADF3C57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R" b="1" dirty="0">
                <a:latin typeface="Book Antiqua" panose="02040602050305030304" pitchFamily="18" charset="0"/>
              </a:rPr>
              <a:t>Roles de las Administraciones Regionales en los procesos SEVRI y PAI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9D3DF46-DDE1-48B1-A1C1-619CA39AFE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s-CR" dirty="0"/>
          </a:p>
          <a:p>
            <a:r>
              <a:rPr lang="es-ES" i="1" dirty="0"/>
              <a:t>Brindar asesoría en los casos que se requiera en los temas referentes al Sistema de Control Interno. </a:t>
            </a:r>
          </a:p>
          <a:p>
            <a:r>
              <a:rPr lang="es-ES" i="1" dirty="0"/>
              <a:t>Colaborar en la realización del Proceso de Autoevaluación Institucional y SEVRI-PJ. </a:t>
            </a:r>
          </a:p>
          <a:p>
            <a:r>
              <a:rPr lang="es-CR" dirty="0"/>
              <a:t> </a:t>
            </a:r>
            <a:r>
              <a:rPr lang="es-ES" i="1" dirty="0"/>
              <a:t>Comunicar oportunamente a la Oficina de Control Interno cualquier situación relevante en cuanto a incumplimiento con la normativa de Control Interno.</a:t>
            </a:r>
          </a:p>
          <a:p>
            <a:pPr marL="0" indent="0">
              <a:buNone/>
            </a:pPr>
            <a:r>
              <a:rPr lang="es-ES" i="1" dirty="0"/>
              <a:t>Fuente: Oficio</a:t>
            </a:r>
            <a:r>
              <a:rPr lang="es-CR" dirty="0"/>
              <a:t> </a:t>
            </a:r>
            <a:r>
              <a:rPr lang="es-CR" dirty="0" err="1"/>
              <a:t>N°</a:t>
            </a:r>
            <a:r>
              <a:rPr lang="es-CR" dirty="0"/>
              <a:t> 540-DE-2019 </a:t>
            </a:r>
            <a:endParaRPr lang="es-ES" i="1" dirty="0"/>
          </a:p>
          <a:p>
            <a:endParaRPr lang="es-ES" dirty="0"/>
          </a:p>
          <a:p>
            <a:endParaRPr lang="es-ES" i="1" dirty="0"/>
          </a:p>
          <a:p>
            <a:endParaRPr lang="es-ES" dirty="0"/>
          </a:p>
          <a:p>
            <a:endParaRPr lang="es-ES" dirty="0"/>
          </a:p>
          <a:p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1716546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>
            <a:extLst>
              <a:ext uri="{FF2B5EF4-FFF2-40B4-BE49-F238E27FC236}">
                <a16:creationId xmlns:a16="http://schemas.microsoft.com/office/drawing/2014/main" id="{525EA30E-B311-437B-BF1B-672F99B521D0}"/>
              </a:ext>
            </a:extLst>
          </p:cNvPr>
          <p:cNvGrpSpPr/>
          <p:nvPr/>
        </p:nvGrpSpPr>
        <p:grpSpPr>
          <a:xfrm>
            <a:off x="296562" y="716698"/>
            <a:ext cx="11549448" cy="5960073"/>
            <a:chOff x="296562" y="716698"/>
            <a:chExt cx="11549448" cy="5960073"/>
          </a:xfrm>
        </p:grpSpPr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55F69FAA-E176-404B-A910-B7B728A219D0}"/>
                </a:ext>
              </a:extLst>
            </p:cNvPr>
            <p:cNvSpPr/>
            <p:nvPr/>
          </p:nvSpPr>
          <p:spPr>
            <a:xfrm>
              <a:off x="3987113" y="716698"/>
              <a:ext cx="4168346" cy="6919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ook Antiqua" panose="02040602050305030304" pitchFamily="18" charset="0"/>
                  <a:ea typeface="+mn-ea"/>
                  <a:cs typeface="+mn-cs"/>
                </a:rPr>
                <a:t>Plan Estratégico Institucional (PEI)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ook Antiqua" panose="02040602050305030304" pitchFamily="18" charset="0"/>
                  <a:ea typeface="+mn-ea"/>
                  <a:cs typeface="+mn-cs"/>
                </a:rPr>
                <a:t>2019-2024</a:t>
              </a:r>
            </a:p>
          </p:txBody>
        </p:sp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FEF83C21-86E1-429F-8017-4D42CFA3EDA0}"/>
                </a:ext>
              </a:extLst>
            </p:cNvPr>
            <p:cNvSpPr/>
            <p:nvPr/>
          </p:nvSpPr>
          <p:spPr>
            <a:xfrm>
              <a:off x="3987113" y="1408677"/>
              <a:ext cx="4168346" cy="691979"/>
            </a:xfrm>
            <a:prstGeom prst="rect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ook Antiqua" panose="02040602050305030304" pitchFamily="18" charset="0"/>
                  <a:ea typeface="+mn-ea"/>
                  <a:cs typeface="+mn-cs"/>
                </a:rPr>
                <a:t>230 Metas Estratégicas</a:t>
              </a:r>
            </a:p>
          </p:txBody>
        </p:sp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C2EC6DF0-CAAC-424C-BAD4-1BA379EDA126}"/>
                </a:ext>
              </a:extLst>
            </p:cNvPr>
            <p:cNvSpPr/>
            <p:nvPr/>
          </p:nvSpPr>
          <p:spPr>
            <a:xfrm>
              <a:off x="296562" y="2403389"/>
              <a:ext cx="4020065" cy="691979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ook Antiqua" panose="02040602050305030304" pitchFamily="18" charset="0"/>
                  <a:ea typeface="+mn-ea"/>
                  <a:cs typeface="+mn-cs"/>
                </a:rPr>
                <a:t>Portafolio de Proyectos Estratégicos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ook Antiqua" panose="02040602050305030304" pitchFamily="18" charset="0"/>
                  <a:ea typeface="+mn-ea"/>
                  <a:cs typeface="+mn-cs"/>
                </a:rPr>
                <a:t>(Sistema de MS Project &amp; SharePoint)</a:t>
              </a:r>
            </a:p>
          </p:txBody>
        </p:sp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60B61146-BAF1-49CF-B094-B4F4066F96D6}"/>
                </a:ext>
              </a:extLst>
            </p:cNvPr>
            <p:cNvSpPr/>
            <p:nvPr/>
          </p:nvSpPr>
          <p:spPr>
            <a:xfrm>
              <a:off x="296562" y="3095368"/>
              <a:ext cx="4020065" cy="1501348"/>
            </a:xfrm>
            <a:prstGeom prst="rect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ook Antiqua" panose="02040602050305030304" pitchFamily="18" charset="0"/>
                  <a:ea typeface="+mn-ea"/>
                  <a:cs typeface="+mn-cs"/>
                </a:rPr>
                <a:t>109 de 230 (47%) Metas Estratégicas tienen proyectos estratégicos asociados. </a:t>
              </a:r>
            </a:p>
          </p:txBody>
        </p:sp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921A41CF-9D1E-4BE2-8E7E-81ECDCF9EED6}"/>
                </a:ext>
              </a:extLst>
            </p:cNvPr>
            <p:cNvSpPr/>
            <p:nvPr/>
          </p:nvSpPr>
          <p:spPr>
            <a:xfrm>
              <a:off x="7825944" y="2423985"/>
              <a:ext cx="4020065" cy="691979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ook Antiqua" panose="02040602050305030304" pitchFamily="18" charset="0"/>
                  <a:ea typeface="+mn-ea"/>
                  <a:cs typeface="+mn-cs"/>
                </a:rPr>
                <a:t>Sistema Automatizado del Plan Anual Operativo (PAO)</a:t>
              </a:r>
            </a:p>
          </p:txBody>
        </p:sp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3610A017-1F51-404F-8494-0E80AB9DDCDC}"/>
                </a:ext>
              </a:extLst>
            </p:cNvPr>
            <p:cNvSpPr/>
            <p:nvPr/>
          </p:nvSpPr>
          <p:spPr>
            <a:xfrm>
              <a:off x="7825945" y="3115964"/>
              <a:ext cx="4020065" cy="1480752"/>
            </a:xfrm>
            <a:prstGeom prst="rect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ook Antiqua" panose="02040602050305030304" pitchFamily="18" charset="0"/>
                  <a:ea typeface="+mn-ea"/>
                  <a:cs typeface="+mn-cs"/>
                </a:rPr>
                <a:t>121 de 230 (53%) Metas Estratégicas son ejecutadas a través de la gestión de los </a:t>
              </a:r>
              <a:r>
                <a:rPr kumimoji="0" lang="es-CR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ook Antiqua" panose="02040602050305030304" pitchFamily="18" charset="0"/>
                  <a:ea typeface="+mn-ea"/>
                  <a:cs typeface="+mn-cs"/>
                </a:rPr>
                <a:t>PAOs</a:t>
              </a:r>
              <a:r>
                <a:rPr kumimoji="0" lang="es-C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ook Antiqua" panose="02040602050305030304" pitchFamily="18" charset="0"/>
                  <a:ea typeface="+mn-ea"/>
                  <a:cs typeface="+mn-cs"/>
                </a:rPr>
                <a:t>.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ook Antiqua" panose="02040602050305030304" pitchFamily="18" charset="0"/>
                  <a:ea typeface="+mn-ea"/>
                  <a:cs typeface="+mn-cs"/>
                </a:rPr>
                <a:t>Las 109 Metas Estratégicas asociadas a proyectos se incorporan en el Sistema PAO. </a:t>
              </a:r>
            </a:p>
          </p:txBody>
        </p:sp>
        <p:sp>
          <p:nvSpPr>
            <p:cNvPr id="20" name="Flecha: hacia abajo 19">
              <a:extLst>
                <a:ext uri="{FF2B5EF4-FFF2-40B4-BE49-F238E27FC236}">
                  <a16:creationId xmlns:a16="http://schemas.microsoft.com/office/drawing/2014/main" id="{252F58FC-5F53-44AE-950B-FD7F2F653A20}"/>
                </a:ext>
              </a:extLst>
            </p:cNvPr>
            <p:cNvSpPr/>
            <p:nvPr/>
          </p:nvSpPr>
          <p:spPr>
            <a:xfrm>
              <a:off x="5848864" y="2247901"/>
              <a:ext cx="444843" cy="56635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lecha: hacia abajo 21">
              <a:extLst>
                <a:ext uri="{FF2B5EF4-FFF2-40B4-BE49-F238E27FC236}">
                  <a16:creationId xmlns:a16="http://schemas.microsoft.com/office/drawing/2014/main" id="{A9FC64F1-A871-4741-A261-F929C10990CB}"/>
                </a:ext>
              </a:extLst>
            </p:cNvPr>
            <p:cNvSpPr/>
            <p:nvPr/>
          </p:nvSpPr>
          <p:spPr>
            <a:xfrm rot="5400000">
              <a:off x="4707924" y="3626710"/>
              <a:ext cx="444843" cy="56635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lecha: hacia abajo 23">
              <a:extLst>
                <a:ext uri="{FF2B5EF4-FFF2-40B4-BE49-F238E27FC236}">
                  <a16:creationId xmlns:a16="http://schemas.microsoft.com/office/drawing/2014/main" id="{0DFE43B2-7DCC-4F06-B78D-A03BA9436836}"/>
                </a:ext>
              </a:extLst>
            </p:cNvPr>
            <p:cNvSpPr/>
            <p:nvPr/>
          </p:nvSpPr>
          <p:spPr>
            <a:xfrm rot="16200000">
              <a:off x="7125732" y="3626709"/>
              <a:ext cx="444843" cy="56635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CuadroTexto 24">
              <a:extLst>
                <a:ext uri="{FF2B5EF4-FFF2-40B4-BE49-F238E27FC236}">
                  <a16:creationId xmlns:a16="http://schemas.microsoft.com/office/drawing/2014/main" id="{B02AAFBB-DC2C-46E5-B44F-4D083A009639}"/>
                </a:ext>
              </a:extLst>
            </p:cNvPr>
            <p:cNvSpPr txBox="1"/>
            <p:nvPr/>
          </p:nvSpPr>
          <p:spPr>
            <a:xfrm>
              <a:off x="5527589" y="3400510"/>
              <a:ext cx="15373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El PEI se gestiona a través del…</a:t>
              </a:r>
            </a:p>
          </p:txBody>
        </p:sp>
        <p:sp>
          <p:nvSpPr>
            <p:cNvPr id="31" name="Rectángulo 30">
              <a:extLst>
                <a:ext uri="{FF2B5EF4-FFF2-40B4-BE49-F238E27FC236}">
                  <a16:creationId xmlns:a16="http://schemas.microsoft.com/office/drawing/2014/main" id="{7CE683D5-E3EA-413D-8CC0-501CEB19989C}"/>
                </a:ext>
              </a:extLst>
            </p:cNvPr>
            <p:cNvSpPr/>
            <p:nvPr/>
          </p:nvSpPr>
          <p:spPr>
            <a:xfrm>
              <a:off x="7825944" y="5303111"/>
              <a:ext cx="4020065" cy="1373660"/>
            </a:xfrm>
            <a:prstGeom prst="rect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ook Antiqua" panose="02040602050305030304" pitchFamily="18" charset="0"/>
                  <a:ea typeface="+mn-ea"/>
                  <a:cs typeface="+mn-cs"/>
                </a:rPr>
                <a:t>El 100% de las oficinas y despachos judiciales tienen implementado y utilizan el sistema informático PAO. </a:t>
              </a:r>
            </a:p>
          </p:txBody>
        </p:sp>
        <p:sp>
          <p:nvSpPr>
            <p:cNvPr id="33" name="Flecha: hacia abajo 32">
              <a:extLst>
                <a:ext uri="{FF2B5EF4-FFF2-40B4-BE49-F238E27FC236}">
                  <a16:creationId xmlns:a16="http://schemas.microsoft.com/office/drawing/2014/main" id="{91BA6A9F-21B0-47E5-BB0E-06B01125538C}"/>
                </a:ext>
              </a:extLst>
            </p:cNvPr>
            <p:cNvSpPr/>
            <p:nvPr/>
          </p:nvSpPr>
          <p:spPr>
            <a:xfrm>
              <a:off x="9724767" y="4666737"/>
              <a:ext cx="444843" cy="56635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Rectángulo 34">
              <a:extLst>
                <a:ext uri="{FF2B5EF4-FFF2-40B4-BE49-F238E27FC236}">
                  <a16:creationId xmlns:a16="http://schemas.microsoft.com/office/drawing/2014/main" id="{FA7F0C8B-C2FB-410A-9CF4-B1A97C1F633E}"/>
                </a:ext>
              </a:extLst>
            </p:cNvPr>
            <p:cNvSpPr/>
            <p:nvPr/>
          </p:nvSpPr>
          <p:spPr>
            <a:xfrm>
              <a:off x="296562" y="5303111"/>
              <a:ext cx="4020065" cy="1373660"/>
            </a:xfrm>
            <a:prstGeom prst="rect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ook Antiqua" panose="02040602050305030304" pitchFamily="18" charset="0"/>
                  <a:ea typeface="+mn-ea"/>
                  <a:cs typeface="+mn-cs"/>
                </a:rPr>
                <a:t>El 100% de las oficinas que lideran proyectos estratégicos lo realizan a través del sistema informático MS Project &amp; SharePoint. </a:t>
              </a:r>
            </a:p>
          </p:txBody>
        </p:sp>
        <p:sp>
          <p:nvSpPr>
            <p:cNvPr id="37" name="Flecha: hacia abajo 36">
              <a:extLst>
                <a:ext uri="{FF2B5EF4-FFF2-40B4-BE49-F238E27FC236}">
                  <a16:creationId xmlns:a16="http://schemas.microsoft.com/office/drawing/2014/main" id="{3F1AAE96-3E6D-4823-98CA-512B6BD63BFF}"/>
                </a:ext>
              </a:extLst>
            </p:cNvPr>
            <p:cNvSpPr/>
            <p:nvPr/>
          </p:nvSpPr>
          <p:spPr>
            <a:xfrm>
              <a:off x="2084172" y="4666737"/>
              <a:ext cx="444843" cy="56635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8" name="CuadroTexto 37">
            <a:extLst>
              <a:ext uri="{FF2B5EF4-FFF2-40B4-BE49-F238E27FC236}">
                <a16:creationId xmlns:a16="http://schemas.microsoft.com/office/drawing/2014/main" id="{F25F8E30-4411-42B9-8038-35F8DCBB4C87}"/>
              </a:ext>
            </a:extLst>
          </p:cNvPr>
          <p:cNvSpPr txBox="1"/>
          <p:nvPr/>
        </p:nvSpPr>
        <p:spPr>
          <a:xfrm>
            <a:off x="395415" y="104346"/>
            <a:ext cx="11252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¿Cómo se implementa el PEI 2019-2024?</a:t>
            </a:r>
          </a:p>
        </p:txBody>
      </p:sp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id="{1DAA3C83-8A3E-41C5-9FC5-9C613A0AC3FF}"/>
              </a:ext>
            </a:extLst>
          </p:cNvPr>
          <p:cNvCxnSpPr/>
          <p:nvPr/>
        </p:nvCxnSpPr>
        <p:spPr>
          <a:xfrm>
            <a:off x="594851" y="504456"/>
            <a:ext cx="1100229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8438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uadroTexto 37">
            <a:extLst>
              <a:ext uri="{FF2B5EF4-FFF2-40B4-BE49-F238E27FC236}">
                <a16:creationId xmlns:a16="http://schemas.microsoft.com/office/drawing/2014/main" id="{F25F8E30-4411-42B9-8038-35F8DCBB4C87}"/>
              </a:ext>
            </a:extLst>
          </p:cNvPr>
          <p:cNvSpPr txBox="1"/>
          <p:nvPr/>
        </p:nvSpPr>
        <p:spPr>
          <a:xfrm>
            <a:off x="395415" y="104346"/>
            <a:ext cx="11252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¿Cómo se gestionan los riesgos estratégicos o del PEI 2019-2024 actualmente?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0D6F3575-06C8-40D4-B7E8-497C138C4DA7}"/>
              </a:ext>
            </a:extLst>
          </p:cNvPr>
          <p:cNvSpPr/>
          <p:nvPr/>
        </p:nvSpPr>
        <p:spPr>
          <a:xfrm>
            <a:off x="7628238" y="835812"/>
            <a:ext cx="4020065" cy="69197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Sistema Específico de Valoración de Riesgos Institucionales (SEVRI)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de Control Interno. 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96BC9E4B-15CB-4D5A-9DFF-1C6C8A10273F}"/>
              </a:ext>
            </a:extLst>
          </p:cNvPr>
          <p:cNvSpPr/>
          <p:nvPr/>
        </p:nvSpPr>
        <p:spPr>
          <a:xfrm>
            <a:off x="7628238" y="1527791"/>
            <a:ext cx="4020065" cy="137366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El análisis de riesgos institucionales lo realizan 224 (28%) oficinas de manera automatizada y 592 oficinas de manera manual. 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EE9707BC-F2B0-46E9-8456-1513DAA8689A}"/>
              </a:ext>
            </a:extLst>
          </p:cNvPr>
          <p:cNvSpPr txBox="1"/>
          <p:nvPr/>
        </p:nvSpPr>
        <p:spPr>
          <a:xfrm>
            <a:off x="59723" y="571328"/>
            <a:ext cx="609600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Para tener la </a:t>
            </a:r>
            <a:r>
              <a:rPr kumimoji="0" lang="es-ES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gestión integral de riesgos estratégicos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se considera de relevancia la implementación del Sistema Informático SEVRI en todas las oficinas y despachos, cuyo sistema esta integrado parcialmente con los Sistemas del PEI y el PAO.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Esta propuesta permitiría que los </a:t>
            </a:r>
            <a:r>
              <a:rPr kumimoji="0" lang="es-ES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riesgos estratégicos 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y además los </a:t>
            </a:r>
            <a:r>
              <a:rPr kumimoji="0" lang="es-ES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riesgos institucionales 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sean gestionados de manera automatizada, contribuyendo la mejora en la toma de decisiones de la jerarquía institucional. </a:t>
            </a:r>
            <a:endParaRPr kumimoji="0" lang="es-C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9" name="Flecha: hacia abajo 8">
            <a:extLst>
              <a:ext uri="{FF2B5EF4-FFF2-40B4-BE49-F238E27FC236}">
                <a16:creationId xmlns:a16="http://schemas.microsoft.com/office/drawing/2014/main" id="{62C9E62F-517F-491C-B188-B1E5E0E92617}"/>
              </a:ext>
            </a:extLst>
          </p:cNvPr>
          <p:cNvSpPr/>
          <p:nvPr/>
        </p:nvSpPr>
        <p:spPr>
          <a:xfrm rot="16200000">
            <a:off x="6652112" y="1479699"/>
            <a:ext cx="444843" cy="5663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55F69FAA-E176-404B-A910-B7B728A219D0}"/>
              </a:ext>
            </a:extLst>
          </p:cNvPr>
          <p:cNvSpPr/>
          <p:nvPr/>
        </p:nvSpPr>
        <p:spPr>
          <a:xfrm>
            <a:off x="7776518" y="4292240"/>
            <a:ext cx="4168346" cy="6919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Plan Estratégico Institucional (PEI)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2019-2024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FEF83C21-86E1-429F-8017-4D42CFA3EDA0}"/>
              </a:ext>
            </a:extLst>
          </p:cNvPr>
          <p:cNvSpPr/>
          <p:nvPr/>
        </p:nvSpPr>
        <p:spPr>
          <a:xfrm>
            <a:off x="7776518" y="4984219"/>
            <a:ext cx="4168346" cy="691979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230 Metas Estratégicas, a las que se les debe aplicar la valoración de los riesgos. 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921A41CF-9D1E-4BE2-8E7E-81ECDCF9EED6}"/>
              </a:ext>
            </a:extLst>
          </p:cNvPr>
          <p:cNvSpPr/>
          <p:nvPr/>
        </p:nvSpPr>
        <p:spPr>
          <a:xfrm>
            <a:off x="75683" y="3803292"/>
            <a:ext cx="4020065" cy="69197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Sistema Automatizado del Plan Anual Operativo (PAO)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3610A017-1F51-404F-8494-0E80AB9DDCDC}"/>
              </a:ext>
            </a:extLst>
          </p:cNvPr>
          <p:cNvSpPr/>
          <p:nvPr/>
        </p:nvSpPr>
        <p:spPr>
          <a:xfrm>
            <a:off x="75683" y="4503511"/>
            <a:ext cx="4020065" cy="192611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109 Metas Estratégicas se gestionan a través de Metodologías de Proyectos y los </a:t>
            </a:r>
            <a:r>
              <a:rPr kumimoji="0" lang="es-C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PAOs</a:t>
            </a:r>
            <a:r>
              <a:rPr kumimoji="0" lang="es-C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 y tienen análisis de riesgos de manera manual. 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121 Metas Estratégicas que se gestionan a través de los </a:t>
            </a:r>
            <a:r>
              <a:rPr kumimoji="0" lang="es-C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PAOs</a:t>
            </a:r>
            <a:r>
              <a:rPr kumimoji="0" lang="es-C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 </a:t>
            </a:r>
            <a:r>
              <a:rPr kumimoji="0" lang="es-CR" sz="1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no se tiene el detalle </a:t>
            </a:r>
            <a:r>
              <a:rPr kumimoji="0" lang="es-C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si las oficinas realizan el </a:t>
            </a:r>
            <a:r>
              <a:rPr kumimoji="0" lang="es-CR" sz="1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análisis de riesgos </a:t>
            </a:r>
            <a:r>
              <a:rPr kumimoji="0" lang="es-C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de la totalidad de objetivos operativos vinculados al PEI de sus oficinas. </a:t>
            </a:r>
          </a:p>
        </p:txBody>
      </p:sp>
      <p:sp>
        <p:nvSpPr>
          <p:cNvPr id="20" name="Flecha: hacia abajo 19">
            <a:extLst>
              <a:ext uri="{FF2B5EF4-FFF2-40B4-BE49-F238E27FC236}">
                <a16:creationId xmlns:a16="http://schemas.microsoft.com/office/drawing/2014/main" id="{252F58FC-5F53-44AE-950B-FD7F2F653A20}"/>
              </a:ext>
            </a:extLst>
          </p:cNvPr>
          <p:cNvSpPr/>
          <p:nvPr/>
        </p:nvSpPr>
        <p:spPr>
          <a:xfrm rot="5400000">
            <a:off x="4288824" y="4792761"/>
            <a:ext cx="444843" cy="5663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Flecha: hacia abajo 23">
            <a:extLst>
              <a:ext uri="{FF2B5EF4-FFF2-40B4-BE49-F238E27FC236}">
                <a16:creationId xmlns:a16="http://schemas.microsoft.com/office/drawing/2014/main" id="{0DFE43B2-7DCC-4F06-B78D-A03BA9436836}"/>
              </a:ext>
            </a:extLst>
          </p:cNvPr>
          <p:cNvSpPr/>
          <p:nvPr/>
        </p:nvSpPr>
        <p:spPr>
          <a:xfrm rot="5400000">
            <a:off x="6716931" y="4826855"/>
            <a:ext cx="444843" cy="5663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B02AAFBB-DC2C-46E5-B44F-4D083A009639}"/>
              </a:ext>
            </a:extLst>
          </p:cNvPr>
          <p:cNvSpPr txBox="1"/>
          <p:nvPr/>
        </p:nvSpPr>
        <p:spPr>
          <a:xfrm>
            <a:off x="4926743" y="4371368"/>
            <a:ext cx="15373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Los riesgos del PEI se gestionan de la siguiente manera: </a:t>
            </a:r>
          </a:p>
        </p:txBody>
      </p:sp>
      <p:sp>
        <p:nvSpPr>
          <p:cNvPr id="33" name="Flecha: hacia abajo 32">
            <a:extLst>
              <a:ext uri="{FF2B5EF4-FFF2-40B4-BE49-F238E27FC236}">
                <a16:creationId xmlns:a16="http://schemas.microsoft.com/office/drawing/2014/main" id="{91BA6A9F-21B0-47E5-BB0E-06B01125538C}"/>
              </a:ext>
            </a:extLst>
          </p:cNvPr>
          <p:cNvSpPr/>
          <p:nvPr/>
        </p:nvSpPr>
        <p:spPr>
          <a:xfrm>
            <a:off x="9415848" y="3052193"/>
            <a:ext cx="444843" cy="5663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7339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EFCB34-E922-42F2-8ED0-95EAEBEF4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780" y="-6087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ES" sz="3200" b="1" dirty="0">
                <a:latin typeface="Book Antiqua" panose="02040602050305030304" pitchFamily="18" charset="0"/>
                <a:cs typeface="Arial" panose="020B0604020202020204" pitchFamily="34" charset="0"/>
              </a:rPr>
              <a:t>Plan de Trabajo (Proyecto) </a:t>
            </a:r>
            <a:br>
              <a:rPr lang="es-ES" sz="3200" b="1" dirty="0">
                <a:latin typeface="Book Antiqua" panose="02040602050305030304" pitchFamily="18" charset="0"/>
                <a:cs typeface="Arial" panose="020B0604020202020204" pitchFamily="34" charset="0"/>
              </a:rPr>
            </a:br>
            <a:r>
              <a:rPr lang="es-ES" sz="2000" b="1" dirty="0">
                <a:latin typeface="Book Antiqua" panose="02040602050305030304" pitchFamily="18" charset="0"/>
                <a:cs typeface="Arial" panose="020B0604020202020204" pitchFamily="34" charset="0"/>
              </a:rPr>
              <a:t>Desarrollo e implementación del Modelo de Gestión de Riesgos PEI o estratégicos</a:t>
            </a:r>
            <a:endParaRPr lang="es-ES" sz="3200" b="1" dirty="0"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18D5DFAD-E716-45C0-A3AF-534BB7AFFB51}"/>
              </a:ext>
            </a:extLst>
          </p:cNvPr>
          <p:cNvCxnSpPr/>
          <p:nvPr/>
        </p:nvCxnSpPr>
        <p:spPr>
          <a:xfrm>
            <a:off x="619432" y="1022555"/>
            <a:ext cx="1100229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grpSp>
        <p:nvGrpSpPr>
          <p:cNvPr id="3" name="Grupo 2">
            <a:extLst>
              <a:ext uri="{FF2B5EF4-FFF2-40B4-BE49-F238E27FC236}">
                <a16:creationId xmlns:a16="http://schemas.microsoft.com/office/drawing/2014/main" id="{DCFB945D-AE5C-42AF-9553-1F3D772B4933}"/>
              </a:ext>
            </a:extLst>
          </p:cNvPr>
          <p:cNvGrpSpPr/>
          <p:nvPr/>
        </p:nvGrpSpPr>
        <p:grpSpPr>
          <a:xfrm>
            <a:off x="1293876" y="1264689"/>
            <a:ext cx="10148512" cy="4506390"/>
            <a:chOff x="1293876" y="1264689"/>
            <a:chExt cx="10148512" cy="4506390"/>
          </a:xfrm>
        </p:grpSpPr>
        <p:sp>
          <p:nvSpPr>
            <p:cNvPr id="7" name="Freeform 13">
              <a:extLst>
                <a:ext uri="{FF2B5EF4-FFF2-40B4-BE49-F238E27FC236}">
                  <a16:creationId xmlns:a16="http://schemas.microsoft.com/office/drawing/2014/main" id="{6289AB29-5F57-4156-B5EA-31A4F2D631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9725" y="1662080"/>
              <a:ext cx="9097184" cy="468235"/>
            </a:xfrm>
            <a:prstGeom prst="roundRect">
              <a:avLst>
                <a:gd name="adj" fmla="val 50000"/>
              </a:avLst>
            </a:prstGeom>
            <a:solidFill>
              <a:schemeClr val="bg2">
                <a:lumMod val="9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endParaRPr>
            </a:p>
          </p:txBody>
        </p:sp>
        <p:sp>
          <p:nvSpPr>
            <p:cNvPr id="8" name="Freeform 14">
              <a:extLst>
                <a:ext uri="{FF2B5EF4-FFF2-40B4-BE49-F238E27FC236}">
                  <a16:creationId xmlns:a16="http://schemas.microsoft.com/office/drawing/2014/main" id="{347085AA-09F3-4A84-BC79-18EECE5222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9724" y="1662082"/>
              <a:ext cx="502850" cy="444423"/>
            </a:xfrm>
            <a:custGeom>
              <a:avLst/>
              <a:gdLst>
                <a:gd name="T0" fmla="*/ 2374 w 2375"/>
                <a:gd name="T1" fmla="*/ 0 h 1861"/>
                <a:gd name="T2" fmla="*/ 928 w 2375"/>
                <a:gd name="T3" fmla="*/ 0 h 1861"/>
                <a:gd name="T4" fmla="*/ 928 w 2375"/>
                <a:gd name="T5" fmla="*/ 0 h 1861"/>
                <a:gd name="T6" fmla="*/ 0 w 2375"/>
                <a:gd name="T7" fmla="*/ 930 h 1861"/>
                <a:gd name="T8" fmla="*/ 0 w 2375"/>
                <a:gd name="T9" fmla="*/ 930 h 1861"/>
                <a:gd name="T10" fmla="*/ 272 w 2375"/>
                <a:gd name="T11" fmla="*/ 1588 h 1861"/>
                <a:gd name="T12" fmla="*/ 272 w 2375"/>
                <a:gd name="T13" fmla="*/ 1588 h 1861"/>
                <a:gd name="T14" fmla="*/ 928 w 2375"/>
                <a:gd name="T15" fmla="*/ 1860 h 1861"/>
                <a:gd name="T16" fmla="*/ 2374 w 2375"/>
                <a:gd name="T17" fmla="*/ 0 h 18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5" h="1861">
                  <a:moveTo>
                    <a:pt x="2374" y="0"/>
                  </a:moveTo>
                  <a:lnTo>
                    <a:pt x="928" y="0"/>
                  </a:lnTo>
                  <a:lnTo>
                    <a:pt x="928" y="0"/>
                  </a:lnTo>
                  <a:cubicBezTo>
                    <a:pt x="415" y="0"/>
                    <a:pt x="0" y="416"/>
                    <a:pt x="0" y="930"/>
                  </a:cubicBezTo>
                  <a:lnTo>
                    <a:pt x="0" y="930"/>
                  </a:lnTo>
                  <a:cubicBezTo>
                    <a:pt x="0" y="1187"/>
                    <a:pt x="104" y="1419"/>
                    <a:pt x="272" y="1588"/>
                  </a:cubicBezTo>
                  <a:lnTo>
                    <a:pt x="272" y="1588"/>
                  </a:lnTo>
                  <a:cubicBezTo>
                    <a:pt x="439" y="1756"/>
                    <a:pt x="672" y="1860"/>
                    <a:pt x="928" y="1860"/>
                  </a:cubicBezTo>
                  <a:lnTo>
                    <a:pt x="2374" y="0"/>
                  </a:lnTo>
                </a:path>
              </a:pathLst>
            </a:custGeom>
            <a:solidFill>
              <a:srgbClr val="7F0B0E"/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endParaRPr>
            </a:p>
          </p:txBody>
        </p:sp>
        <p:sp>
          <p:nvSpPr>
            <p:cNvPr id="9" name="Freeform 15">
              <a:extLst>
                <a:ext uri="{FF2B5EF4-FFF2-40B4-BE49-F238E27FC236}">
                  <a16:creationId xmlns:a16="http://schemas.microsoft.com/office/drawing/2014/main" id="{2B25E909-221D-4EFB-BFA7-5644E50D03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9724" y="1662082"/>
              <a:ext cx="502850" cy="444423"/>
            </a:xfrm>
            <a:custGeom>
              <a:avLst/>
              <a:gdLst>
                <a:gd name="T0" fmla="*/ 2374 w 2375"/>
                <a:gd name="T1" fmla="*/ 1860 h 1861"/>
                <a:gd name="T2" fmla="*/ 928 w 2375"/>
                <a:gd name="T3" fmla="*/ 1860 h 1861"/>
                <a:gd name="T4" fmla="*/ 928 w 2375"/>
                <a:gd name="T5" fmla="*/ 1860 h 1861"/>
                <a:gd name="T6" fmla="*/ 0 w 2375"/>
                <a:gd name="T7" fmla="*/ 930 h 1861"/>
                <a:gd name="T8" fmla="*/ 0 w 2375"/>
                <a:gd name="T9" fmla="*/ 930 h 1861"/>
                <a:gd name="T10" fmla="*/ 272 w 2375"/>
                <a:gd name="T11" fmla="*/ 272 h 1861"/>
                <a:gd name="T12" fmla="*/ 272 w 2375"/>
                <a:gd name="T13" fmla="*/ 272 h 1861"/>
                <a:gd name="T14" fmla="*/ 928 w 2375"/>
                <a:gd name="T15" fmla="*/ 0 h 1861"/>
                <a:gd name="T16" fmla="*/ 2374 w 2375"/>
                <a:gd name="T17" fmla="*/ 1860 h 18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5" h="1861">
                  <a:moveTo>
                    <a:pt x="2374" y="1860"/>
                  </a:moveTo>
                  <a:lnTo>
                    <a:pt x="928" y="1860"/>
                  </a:lnTo>
                  <a:lnTo>
                    <a:pt x="928" y="1860"/>
                  </a:lnTo>
                  <a:cubicBezTo>
                    <a:pt x="415" y="1860"/>
                    <a:pt x="0" y="1443"/>
                    <a:pt x="0" y="930"/>
                  </a:cubicBezTo>
                  <a:lnTo>
                    <a:pt x="0" y="930"/>
                  </a:lnTo>
                  <a:cubicBezTo>
                    <a:pt x="0" y="673"/>
                    <a:pt x="104" y="441"/>
                    <a:pt x="272" y="272"/>
                  </a:cubicBezTo>
                  <a:lnTo>
                    <a:pt x="272" y="272"/>
                  </a:lnTo>
                  <a:cubicBezTo>
                    <a:pt x="439" y="104"/>
                    <a:pt x="672" y="0"/>
                    <a:pt x="928" y="0"/>
                  </a:cubicBezTo>
                  <a:lnTo>
                    <a:pt x="2374" y="1860"/>
                  </a:lnTo>
                </a:path>
              </a:pathLst>
            </a:custGeom>
            <a:solidFill>
              <a:srgbClr val="EC1D24"/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endParaRPr>
            </a:p>
          </p:txBody>
        </p:sp>
        <p:sp>
          <p:nvSpPr>
            <p:cNvPr id="10" name="TextBox 114">
              <a:extLst>
                <a:ext uri="{FF2B5EF4-FFF2-40B4-BE49-F238E27FC236}">
                  <a16:creationId xmlns:a16="http://schemas.microsoft.com/office/drawing/2014/main" id="{859D29A4-83AE-4AB7-B12C-90E984163EB0}"/>
                </a:ext>
              </a:extLst>
            </p:cNvPr>
            <p:cNvSpPr txBox="1"/>
            <p:nvPr/>
          </p:nvSpPr>
          <p:spPr>
            <a:xfrm>
              <a:off x="1944021" y="2333003"/>
              <a:ext cx="16820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ook Antiqua" panose="02040602050305030304" pitchFamily="18" charset="0"/>
                  <a:ea typeface="League Spartan" charset="0"/>
                  <a:cs typeface="Poppins SemiBold" pitchFamily="2" charset="77"/>
                </a:rPr>
                <a:t>1</a:t>
              </a:r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8E5B14BA-ECB0-4FD5-8040-08B5A6515CF5}"/>
                </a:ext>
              </a:extLst>
            </p:cNvPr>
            <p:cNvSpPr txBox="1"/>
            <p:nvPr/>
          </p:nvSpPr>
          <p:spPr>
            <a:xfrm>
              <a:off x="2322575" y="1699670"/>
              <a:ext cx="73483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ES"/>
              </a:def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ook Antiqua" panose="02040602050305030304" pitchFamily="18" charset="0"/>
                  <a:ea typeface="+mn-ea"/>
                  <a:cs typeface="+mn-cs"/>
                </a:rPr>
                <a:t>Preparación de material de </a:t>
              </a:r>
              <a:r>
                <a:rPr kumimoji="0" lang="es-E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ook Antiqua" panose="02040602050305030304" pitchFamily="18" charset="0"/>
                  <a:ea typeface="+mn-ea"/>
                  <a:cs typeface="+mn-cs"/>
                </a:rPr>
                <a:t>capacitación </a:t>
              </a:r>
              <a:r>
                <a:rPr kumimoji="0" lang="es-E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ook Antiqua" panose="02040602050305030304" pitchFamily="18" charset="0"/>
                  <a:ea typeface="+mn-ea"/>
                  <a:cs typeface="+mn-cs"/>
                </a:rPr>
                <a:t>sistema </a:t>
              </a:r>
              <a:r>
                <a:rPr kumimoji="0" lang="es-E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ook Antiqua" panose="02040602050305030304" pitchFamily="18" charset="0"/>
                  <a:ea typeface="+mn-ea"/>
                  <a:cs typeface="+mn-cs"/>
                </a:rPr>
                <a:t>informático </a:t>
              </a:r>
              <a:r>
                <a:rPr kumimoji="0" lang="es-E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ook Antiqua" panose="02040602050305030304" pitchFamily="18" charset="0"/>
                  <a:ea typeface="+mn-ea"/>
                  <a:cs typeface="+mn-cs"/>
                </a:rPr>
                <a:t>SEVRI</a:t>
              </a:r>
              <a:r>
                <a:rPr kumimoji="0" lang="es-E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ook Antiqua" panose="02040602050305030304" pitchFamily="18" charset="0"/>
                  <a:ea typeface="+mn-ea"/>
                  <a:cs typeface="+mn-cs"/>
                </a:rPr>
                <a:t>/PAI</a:t>
              </a:r>
              <a:endPara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endParaRPr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70E3FB0F-A4EE-4AD5-970B-2F5C1DBD5D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9984" y="2230696"/>
              <a:ext cx="9036926" cy="421313"/>
            </a:xfrm>
            <a:prstGeom prst="roundRect">
              <a:avLst>
                <a:gd name="adj" fmla="val 50000"/>
              </a:avLst>
            </a:prstGeom>
            <a:solidFill>
              <a:schemeClr val="bg2">
                <a:lumMod val="9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endParaRPr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72268C2E-A7EC-436E-BBC5-4FF4804AF9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9724" y="2229447"/>
              <a:ext cx="502850" cy="444423"/>
            </a:xfrm>
            <a:custGeom>
              <a:avLst/>
              <a:gdLst>
                <a:gd name="T0" fmla="*/ 2374 w 2375"/>
                <a:gd name="T1" fmla="*/ 0 h 1861"/>
                <a:gd name="T2" fmla="*/ 928 w 2375"/>
                <a:gd name="T3" fmla="*/ 0 h 1861"/>
                <a:gd name="T4" fmla="*/ 928 w 2375"/>
                <a:gd name="T5" fmla="*/ 0 h 1861"/>
                <a:gd name="T6" fmla="*/ 0 w 2375"/>
                <a:gd name="T7" fmla="*/ 930 h 1861"/>
                <a:gd name="T8" fmla="*/ 0 w 2375"/>
                <a:gd name="T9" fmla="*/ 930 h 1861"/>
                <a:gd name="T10" fmla="*/ 272 w 2375"/>
                <a:gd name="T11" fmla="*/ 1588 h 1861"/>
                <a:gd name="T12" fmla="*/ 272 w 2375"/>
                <a:gd name="T13" fmla="*/ 1588 h 1861"/>
                <a:gd name="T14" fmla="*/ 928 w 2375"/>
                <a:gd name="T15" fmla="*/ 1860 h 1861"/>
                <a:gd name="T16" fmla="*/ 2374 w 2375"/>
                <a:gd name="T17" fmla="*/ 0 h 18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5" h="1861">
                  <a:moveTo>
                    <a:pt x="2374" y="0"/>
                  </a:moveTo>
                  <a:lnTo>
                    <a:pt x="928" y="0"/>
                  </a:lnTo>
                  <a:lnTo>
                    <a:pt x="928" y="0"/>
                  </a:lnTo>
                  <a:cubicBezTo>
                    <a:pt x="415" y="0"/>
                    <a:pt x="0" y="416"/>
                    <a:pt x="0" y="930"/>
                  </a:cubicBezTo>
                  <a:lnTo>
                    <a:pt x="0" y="930"/>
                  </a:lnTo>
                  <a:cubicBezTo>
                    <a:pt x="0" y="1187"/>
                    <a:pt x="104" y="1419"/>
                    <a:pt x="272" y="1588"/>
                  </a:cubicBezTo>
                  <a:lnTo>
                    <a:pt x="272" y="1588"/>
                  </a:lnTo>
                  <a:cubicBezTo>
                    <a:pt x="439" y="1756"/>
                    <a:pt x="672" y="1860"/>
                    <a:pt x="928" y="1860"/>
                  </a:cubicBezTo>
                  <a:lnTo>
                    <a:pt x="2374" y="0"/>
                  </a:lnTo>
                </a:path>
              </a:pathLst>
            </a:custGeom>
            <a:solidFill>
              <a:srgbClr val="A47D00"/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endParaRPr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B39C5DD5-61AE-4DD4-BDBA-EBE9C8C452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9724" y="2229447"/>
              <a:ext cx="502850" cy="444423"/>
            </a:xfrm>
            <a:custGeom>
              <a:avLst/>
              <a:gdLst>
                <a:gd name="T0" fmla="*/ 2374 w 2375"/>
                <a:gd name="T1" fmla="*/ 1860 h 1861"/>
                <a:gd name="T2" fmla="*/ 928 w 2375"/>
                <a:gd name="T3" fmla="*/ 1860 h 1861"/>
                <a:gd name="T4" fmla="*/ 928 w 2375"/>
                <a:gd name="T5" fmla="*/ 1860 h 1861"/>
                <a:gd name="T6" fmla="*/ 0 w 2375"/>
                <a:gd name="T7" fmla="*/ 930 h 1861"/>
                <a:gd name="T8" fmla="*/ 0 w 2375"/>
                <a:gd name="T9" fmla="*/ 930 h 1861"/>
                <a:gd name="T10" fmla="*/ 272 w 2375"/>
                <a:gd name="T11" fmla="*/ 272 h 1861"/>
                <a:gd name="T12" fmla="*/ 272 w 2375"/>
                <a:gd name="T13" fmla="*/ 272 h 1861"/>
                <a:gd name="T14" fmla="*/ 928 w 2375"/>
                <a:gd name="T15" fmla="*/ 0 h 1861"/>
                <a:gd name="T16" fmla="*/ 2374 w 2375"/>
                <a:gd name="T17" fmla="*/ 1860 h 18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5" h="1861">
                  <a:moveTo>
                    <a:pt x="2374" y="1860"/>
                  </a:moveTo>
                  <a:lnTo>
                    <a:pt x="928" y="1860"/>
                  </a:lnTo>
                  <a:lnTo>
                    <a:pt x="928" y="1860"/>
                  </a:lnTo>
                  <a:cubicBezTo>
                    <a:pt x="415" y="1860"/>
                    <a:pt x="0" y="1443"/>
                    <a:pt x="0" y="930"/>
                  </a:cubicBezTo>
                  <a:lnTo>
                    <a:pt x="0" y="930"/>
                  </a:lnTo>
                  <a:cubicBezTo>
                    <a:pt x="0" y="673"/>
                    <a:pt x="104" y="441"/>
                    <a:pt x="272" y="272"/>
                  </a:cubicBezTo>
                  <a:lnTo>
                    <a:pt x="272" y="272"/>
                  </a:lnTo>
                  <a:cubicBezTo>
                    <a:pt x="439" y="104"/>
                    <a:pt x="672" y="0"/>
                    <a:pt x="928" y="0"/>
                  </a:cubicBezTo>
                  <a:lnTo>
                    <a:pt x="2374" y="1860"/>
                  </a:lnTo>
                </a:path>
              </a:pathLst>
            </a:custGeom>
            <a:solidFill>
              <a:srgbClr val="FFC000"/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endParaRPr>
            </a:p>
          </p:txBody>
        </p:sp>
        <p:sp>
          <p:nvSpPr>
            <p:cNvPr id="15" name="TextBox 114">
              <a:extLst>
                <a:ext uri="{FF2B5EF4-FFF2-40B4-BE49-F238E27FC236}">
                  <a16:creationId xmlns:a16="http://schemas.microsoft.com/office/drawing/2014/main" id="{4FFDAA34-36E3-48C7-A6A0-674CEF358FAE}"/>
                </a:ext>
              </a:extLst>
            </p:cNvPr>
            <p:cNvSpPr txBox="1"/>
            <p:nvPr/>
          </p:nvSpPr>
          <p:spPr>
            <a:xfrm>
              <a:off x="1944021" y="2900368"/>
              <a:ext cx="16820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ook Antiqua" panose="02040602050305030304" pitchFamily="18" charset="0"/>
                  <a:ea typeface="League Spartan" charset="0"/>
                  <a:cs typeface="Poppins SemiBold" pitchFamily="2" charset="77"/>
                </a:rPr>
                <a:t>2</a:t>
              </a:r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5E7928BE-E5E3-48E3-AF03-800A53E31797}"/>
                </a:ext>
              </a:extLst>
            </p:cNvPr>
            <p:cNvSpPr txBox="1"/>
            <p:nvPr/>
          </p:nvSpPr>
          <p:spPr>
            <a:xfrm>
              <a:off x="2322573" y="2267035"/>
              <a:ext cx="675398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ES"/>
              </a:def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ook Antiqua" panose="02040602050305030304" pitchFamily="18" charset="0"/>
                  <a:ea typeface="+mn-ea"/>
                  <a:cs typeface="+mn-cs"/>
                </a:rPr>
                <a:t>Logística y programación de capacitación</a:t>
              </a:r>
              <a:endParaRPr kumimoji="0" lang="es-C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endParaRPr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F1AB35DB-1AD4-49E9-AA7E-F1ED0126AC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5919" y="2842613"/>
              <a:ext cx="9060990" cy="444422"/>
            </a:xfrm>
            <a:prstGeom prst="roundRect">
              <a:avLst>
                <a:gd name="adj" fmla="val 50000"/>
              </a:avLst>
            </a:prstGeom>
            <a:solidFill>
              <a:schemeClr val="bg2">
                <a:lumMod val="9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endParaRPr>
            </a:p>
          </p:txBody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F1BFA7BC-6770-4998-B0D3-73EB880E2F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5919" y="2842613"/>
              <a:ext cx="502850" cy="444423"/>
            </a:xfrm>
            <a:custGeom>
              <a:avLst/>
              <a:gdLst>
                <a:gd name="T0" fmla="*/ 2374 w 2375"/>
                <a:gd name="T1" fmla="*/ 0 h 1861"/>
                <a:gd name="T2" fmla="*/ 928 w 2375"/>
                <a:gd name="T3" fmla="*/ 0 h 1861"/>
                <a:gd name="T4" fmla="*/ 928 w 2375"/>
                <a:gd name="T5" fmla="*/ 0 h 1861"/>
                <a:gd name="T6" fmla="*/ 0 w 2375"/>
                <a:gd name="T7" fmla="*/ 930 h 1861"/>
                <a:gd name="T8" fmla="*/ 0 w 2375"/>
                <a:gd name="T9" fmla="*/ 930 h 1861"/>
                <a:gd name="T10" fmla="*/ 272 w 2375"/>
                <a:gd name="T11" fmla="*/ 1588 h 1861"/>
                <a:gd name="T12" fmla="*/ 272 w 2375"/>
                <a:gd name="T13" fmla="*/ 1588 h 1861"/>
                <a:gd name="T14" fmla="*/ 928 w 2375"/>
                <a:gd name="T15" fmla="*/ 1860 h 1861"/>
                <a:gd name="T16" fmla="*/ 2374 w 2375"/>
                <a:gd name="T17" fmla="*/ 0 h 18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5" h="1861">
                  <a:moveTo>
                    <a:pt x="2374" y="0"/>
                  </a:moveTo>
                  <a:lnTo>
                    <a:pt x="928" y="0"/>
                  </a:lnTo>
                  <a:lnTo>
                    <a:pt x="928" y="0"/>
                  </a:lnTo>
                  <a:cubicBezTo>
                    <a:pt x="415" y="0"/>
                    <a:pt x="0" y="416"/>
                    <a:pt x="0" y="930"/>
                  </a:cubicBezTo>
                  <a:lnTo>
                    <a:pt x="0" y="930"/>
                  </a:lnTo>
                  <a:cubicBezTo>
                    <a:pt x="0" y="1187"/>
                    <a:pt x="104" y="1419"/>
                    <a:pt x="272" y="1588"/>
                  </a:cubicBezTo>
                  <a:lnTo>
                    <a:pt x="272" y="1588"/>
                  </a:lnTo>
                  <a:cubicBezTo>
                    <a:pt x="439" y="1756"/>
                    <a:pt x="672" y="1860"/>
                    <a:pt x="928" y="1860"/>
                  </a:cubicBezTo>
                  <a:lnTo>
                    <a:pt x="2374" y="0"/>
                  </a:lnTo>
                </a:path>
              </a:pathLst>
            </a:custGeom>
            <a:solidFill>
              <a:srgbClr val="008A3E"/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endParaRPr>
            </a:p>
          </p:txBody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39DABD5C-C390-4C0C-AF9E-80635CD9CD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5919" y="2842613"/>
              <a:ext cx="502850" cy="444423"/>
            </a:xfrm>
            <a:custGeom>
              <a:avLst/>
              <a:gdLst>
                <a:gd name="T0" fmla="*/ 2374 w 2375"/>
                <a:gd name="T1" fmla="*/ 1860 h 1861"/>
                <a:gd name="T2" fmla="*/ 928 w 2375"/>
                <a:gd name="T3" fmla="*/ 1860 h 1861"/>
                <a:gd name="T4" fmla="*/ 928 w 2375"/>
                <a:gd name="T5" fmla="*/ 1860 h 1861"/>
                <a:gd name="T6" fmla="*/ 0 w 2375"/>
                <a:gd name="T7" fmla="*/ 930 h 1861"/>
                <a:gd name="T8" fmla="*/ 0 w 2375"/>
                <a:gd name="T9" fmla="*/ 930 h 1861"/>
                <a:gd name="T10" fmla="*/ 272 w 2375"/>
                <a:gd name="T11" fmla="*/ 272 h 1861"/>
                <a:gd name="T12" fmla="*/ 272 w 2375"/>
                <a:gd name="T13" fmla="*/ 272 h 1861"/>
                <a:gd name="T14" fmla="*/ 928 w 2375"/>
                <a:gd name="T15" fmla="*/ 0 h 1861"/>
                <a:gd name="T16" fmla="*/ 2374 w 2375"/>
                <a:gd name="T17" fmla="*/ 1860 h 18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5" h="1861">
                  <a:moveTo>
                    <a:pt x="2374" y="1860"/>
                  </a:moveTo>
                  <a:lnTo>
                    <a:pt x="928" y="1860"/>
                  </a:lnTo>
                  <a:lnTo>
                    <a:pt x="928" y="1860"/>
                  </a:lnTo>
                  <a:cubicBezTo>
                    <a:pt x="415" y="1860"/>
                    <a:pt x="0" y="1443"/>
                    <a:pt x="0" y="930"/>
                  </a:cubicBezTo>
                  <a:lnTo>
                    <a:pt x="0" y="930"/>
                  </a:lnTo>
                  <a:cubicBezTo>
                    <a:pt x="0" y="673"/>
                    <a:pt x="104" y="441"/>
                    <a:pt x="272" y="272"/>
                  </a:cubicBezTo>
                  <a:lnTo>
                    <a:pt x="272" y="272"/>
                  </a:lnTo>
                  <a:cubicBezTo>
                    <a:pt x="439" y="104"/>
                    <a:pt x="672" y="0"/>
                    <a:pt x="928" y="0"/>
                  </a:cubicBezTo>
                  <a:lnTo>
                    <a:pt x="2374" y="1860"/>
                  </a:lnTo>
                </a:path>
              </a:pathLst>
            </a:custGeom>
            <a:solidFill>
              <a:srgbClr val="00B050"/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endParaRPr>
            </a:p>
          </p:txBody>
        </p:sp>
        <p:sp>
          <p:nvSpPr>
            <p:cNvPr id="20" name="TextBox 114">
              <a:extLst>
                <a:ext uri="{FF2B5EF4-FFF2-40B4-BE49-F238E27FC236}">
                  <a16:creationId xmlns:a16="http://schemas.microsoft.com/office/drawing/2014/main" id="{0EFADB0C-855B-4F76-9C83-0721952FB36B}"/>
                </a:ext>
              </a:extLst>
            </p:cNvPr>
            <p:cNvSpPr txBox="1"/>
            <p:nvPr/>
          </p:nvSpPr>
          <p:spPr>
            <a:xfrm>
              <a:off x="1980216" y="3513534"/>
              <a:ext cx="16820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ook Antiqua" panose="02040602050305030304" pitchFamily="18" charset="0"/>
                  <a:ea typeface="League Spartan" charset="0"/>
                  <a:cs typeface="Poppins SemiBold" pitchFamily="2" charset="77"/>
                </a:rPr>
                <a:t>3</a:t>
              </a:r>
            </a:p>
          </p:txBody>
        </p:sp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id="{DCCDC56D-7EF1-480E-AF3D-398341D920E3}"/>
                </a:ext>
              </a:extLst>
            </p:cNvPr>
            <p:cNvSpPr txBox="1"/>
            <p:nvPr/>
          </p:nvSpPr>
          <p:spPr>
            <a:xfrm>
              <a:off x="2412870" y="2902283"/>
              <a:ext cx="902334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ook Antiqua" panose="02040602050305030304" pitchFamily="18" charset="0"/>
                  <a:ea typeface="+mn-ea"/>
                  <a:cs typeface="+mn-cs"/>
                </a:rPr>
                <a:t>Definir procedimiento para la asignación de los  permisos de Seguridad PJ para SEVRI/PAI</a:t>
              </a:r>
            </a:p>
          </p:txBody>
        </p:sp>
        <p:cxnSp>
          <p:nvCxnSpPr>
            <p:cNvPr id="22" name="Conector recto de flecha 21">
              <a:extLst>
                <a:ext uri="{FF2B5EF4-FFF2-40B4-BE49-F238E27FC236}">
                  <a16:creationId xmlns:a16="http://schemas.microsoft.com/office/drawing/2014/main" id="{7675E51C-0A5D-4DAC-BDA5-F0CBBB4982B2}"/>
                </a:ext>
              </a:extLst>
            </p:cNvPr>
            <p:cNvCxnSpPr>
              <a:cxnSpLocks/>
            </p:cNvCxnSpPr>
            <p:nvPr/>
          </p:nvCxnSpPr>
          <p:spPr>
            <a:xfrm>
              <a:off x="1652264" y="1333474"/>
              <a:ext cx="0" cy="4247001"/>
            </a:xfrm>
            <a:prstGeom prst="straightConnector1">
              <a:avLst/>
            </a:prstGeom>
            <a:ln w="57150">
              <a:gradFill>
                <a:gsLst>
                  <a:gs pos="23000">
                    <a:srgbClr val="F37578"/>
                  </a:gs>
                  <a:gs pos="0">
                    <a:srgbClr val="EC1D24"/>
                  </a:gs>
                  <a:gs pos="54000">
                    <a:srgbClr val="FCBD24"/>
                  </a:gs>
                  <a:gs pos="97000">
                    <a:srgbClr val="004D86"/>
                  </a:gs>
                  <a:gs pos="74000">
                    <a:srgbClr val="00F26D"/>
                  </a:gs>
                </a:gsLst>
                <a:lin ang="5400000" scaled="1"/>
              </a:gradFill>
              <a:headEnd type="oval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CuadroTexto 26">
              <a:extLst>
                <a:ext uri="{FF2B5EF4-FFF2-40B4-BE49-F238E27FC236}">
                  <a16:creationId xmlns:a16="http://schemas.microsoft.com/office/drawing/2014/main" id="{B9E6DF88-4F24-4DAB-9BFE-78E8C43128AD}"/>
                </a:ext>
              </a:extLst>
            </p:cNvPr>
            <p:cNvSpPr txBox="1"/>
            <p:nvPr/>
          </p:nvSpPr>
          <p:spPr>
            <a:xfrm>
              <a:off x="1916589" y="1264689"/>
              <a:ext cx="92896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R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Book Antiqua" panose="02040602050305030304" pitchFamily="18" charset="0"/>
                  <a:ea typeface="+mn-ea"/>
                  <a:cs typeface="+mn-cs"/>
                </a:rPr>
                <a:t>FASE 1: IMPLEMENTACIÓN DEL SISTEMA INFORMÁTICO SEVRI – PAI.</a:t>
              </a:r>
            </a:p>
          </p:txBody>
        </p:sp>
        <p:sp>
          <p:nvSpPr>
            <p:cNvPr id="30" name="Freeform 13">
              <a:extLst>
                <a:ext uri="{FF2B5EF4-FFF2-40B4-BE49-F238E27FC236}">
                  <a16:creationId xmlns:a16="http://schemas.microsoft.com/office/drawing/2014/main" id="{E659D4F4-E0D2-46C8-AE4A-3EA999F109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3789" y="3418692"/>
              <a:ext cx="9073120" cy="461665"/>
            </a:xfrm>
            <a:prstGeom prst="roundRect">
              <a:avLst>
                <a:gd name="adj" fmla="val 50000"/>
              </a:avLst>
            </a:prstGeom>
            <a:solidFill>
              <a:schemeClr val="bg2">
                <a:lumMod val="9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endParaRPr>
            </a:p>
          </p:txBody>
        </p:sp>
        <p:sp>
          <p:nvSpPr>
            <p:cNvPr id="31" name="Freeform 14">
              <a:extLst>
                <a:ext uri="{FF2B5EF4-FFF2-40B4-BE49-F238E27FC236}">
                  <a16:creationId xmlns:a16="http://schemas.microsoft.com/office/drawing/2014/main" id="{AE64062D-E5F6-4AAE-8D26-5D2FD6758F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3788" y="3418693"/>
              <a:ext cx="502850" cy="444423"/>
            </a:xfrm>
            <a:custGeom>
              <a:avLst/>
              <a:gdLst>
                <a:gd name="T0" fmla="*/ 2374 w 2375"/>
                <a:gd name="T1" fmla="*/ 0 h 1861"/>
                <a:gd name="T2" fmla="*/ 928 w 2375"/>
                <a:gd name="T3" fmla="*/ 0 h 1861"/>
                <a:gd name="T4" fmla="*/ 928 w 2375"/>
                <a:gd name="T5" fmla="*/ 0 h 1861"/>
                <a:gd name="T6" fmla="*/ 0 w 2375"/>
                <a:gd name="T7" fmla="*/ 930 h 1861"/>
                <a:gd name="T8" fmla="*/ 0 w 2375"/>
                <a:gd name="T9" fmla="*/ 930 h 1861"/>
                <a:gd name="T10" fmla="*/ 272 w 2375"/>
                <a:gd name="T11" fmla="*/ 1588 h 1861"/>
                <a:gd name="T12" fmla="*/ 272 w 2375"/>
                <a:gd name="T13" fmla="*/ 1588 h 1861"/>
                <a:gd name="T14" fmla="*/ 928 w 2375"/>
                <a:gd name="T15" fmla="*/ 1860 h 1861"/>
                <a:gd name="T16" fmla="*/ 2374 w 2375"/>
                <a:gd name="T17" fmla="*/ 0 h 18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5" h="1861">
                  <a:moveTo>
                    <a:pt x="2374" y="0"/>
                  </a:moveTo>
                  <a:lnTo>
                    <a:pt x="928" y="0"/>
                  </a:lnTo>
                  <a:lnTo>
                    <a:pt x="928" y="0"/>
                  </a:lnTo>
                  <a:cubicBezTo>
                    <a:pt x="415" y="0"/>
                    <a:pt x="0" y="416"/>
                    <a:pt x="0" y="930"/>
                  </a:cubicBezTo>
                  <a:lnTo>
                    <a:pt x="0" y="930"/>
                  </a:lnTo>
                  <a:cubicBezTo>
                    <a:pt x="0" y="1187"/>
                    <a:pt x="104" y="1419"/>
                    <a:pt x="272" y="1588"/>
                  </a:cubicBezTo>
                  <a:lnTo>
                    <a:pt x="272" y="1588"/>
                  </a:lnTo>
                  <a:cubicBezTo>
                    <a:pt x="439" y="1756"/>
                    <a:pt x="672" y="1860"/>
                    <a:pt x="928" y="1860"/>
                  </a:cubicBezTo>
                  <a:lnTo>
                    <a:pt x="2374" y="0"/>
                  </a:lnTo>
                </a:path>
              </a:pathLst>
            </a:custGeom>
            <a:solidFill>
              <a:srgbClr val="7F0B0E"/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endParaRPr>
            </a:p>
          </p:txBody>
        </p:sp>
        <p:sp>
          <p:nvSpPr>
            <p:cNvPr id="32" name="Freeform 15">
              <a:extLst>
                <a:ext uri="{FF2B5EF4-FFF2-40B4-BE49-F238E27FC236}">
                  <a16:creationId xmlns:a16="http://schemas.microsoft.com/office/drawing/2014/main" id="{41BF74B7-6B17-455B-A324-1CFE4E3D76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3788" y="3418693"/>
              <a:ext cx="502850" cy="444423"/>
            </a:xfrm>
            <a:custGeom>
              <a:avLst/>
              <a:gdLst>
                <a:gd name="T0" fmla="*/ 2374 w 2375"/>
                <a:gd name="T1" fmla="*/ 1860 h 1861"/>
                <a:gd name="T2" fmla="*/ 928 w 2375"/>
                <a:gd name="T3" fmla="*/ 1860 h 1861"/>
                <a:gd name="T4" fmla="*/ 928 w 2375"/>
                <a:gd name="T5" fmla="*/ 1860 h 1861"/>
                <a:gd name="T6" fmla="*/ 0 w 2375"/>
                <a:gd name="T7" fmla="*/ 930 h 1861"/>
                <a:gd name="T8" fmla="*/ 0 w 2375"/>
                <a:gd name="T9" fmla="*/ 930 h 1861"/>
                <a:gd name="T10" fmla="*/ 272 w 2375"/>
                <a:gd name="T11" fmla="*/ 272 h 1861"/>
                <a:gd name="T12" fmla="*/ 272 w 2375"/>
                <a:gd name="T13" fmla="*/ 272 h 1861"/>
                <a:gd name="T14" fmla="*/ 928 w 2375"/>
                <a:gd name="T15" fmla="*/ 0 h 1861"/>
                <a:gd name="T16" fmla="*/ 2374 w 2375"/>
                <a:gd name="T17" fmla="*/ 1860 h 18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5" h="1861">
                  <a:moveTo>
                    <a:pt x="2374" y="1860"/>
                  </a:moveTo>
                  <a:lnTo>
                    <a:pt x="928" y="1860"/>
                  </a:lnTo>
                  <a:lnTo>
                    <a:pt x="928" y="1860"/>
                  </a:lnTo>
                  <a:cubicBezTo>
                    <a:pt x="415" y="1860"/>
                    <a:pt x="0" y="1443"/>
                    <a:pt x="0" y="930"/>
                  </a:cubicBezTo>
                  <a:lnTo>
                    <a:pt x="0" y="930"/>
                  </a:lnTo>
                  <a:cubicBezTo>
                    <a:pt x="0" y="673"/>
                    <a:pt x="104" y="441"/>
                    <a:pt x="272" y="272"/>
                  </a:cubicBezTo>
                  <a:lnTo>
                    <a:pt x="272" y="272"/>
                  </a:lnTo>
                  <a:cubicBezTo>
                    <a:pt x="439" y="104"/>
                    <a:pt x="672" y="0"/>
                    <a:pt x="928" y="0"/>
                  </a:cubicBezTo>
                  <a:lnTo>
                    <a:pt x="2374" y="1860"/>
                  </a:lnTo>
                </a:path>
              </a:pathLst>
            </a:custGeom>
            <a:solidFill>
              <a:srgbClr val="EC1D24"/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endParaRPr>
            </a:p>
          </p:txBody>
        </p:sp>
        <p:sp>
          <p:nvSpPr>
            <p:cNvPr id="33" name="TextBox 114">
              <a:extLst>
                <a:ext uri="{FF2B5EF4-FFF2-40B4-BE49-F238E27FC236}">
                  <a16:creationId xmlns:a16="http://schemas.microsoft.com/office/drawing/2014/main" id="{83091188-2B19-4F46-A6FE-5C8112885CA2}"/>
                </a:ext>
              </a:extLst>
            </p:cNvPr>
            <p:cNvSpPr txBox="1"/>
            <p:nvPr/>
          </p:nvSpPr>
          <p:spPr>
            <a:xfrm>
              <a:off x="1968085" y="4089614"/>
              <a:ext cx="16820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ook Antiqua" panose="02040602050305030304" pitchFamily="18" charset="0"/>
                  <a:ea typeface="League Spartan" charset="0"/>
                  <a:cs typeface="Poppins SemiBold" pitchFamily="2" charset="77"/>
                </a:rPr>
                <a:t>1</a:t>
              </a:r>
            </a:p>
          </p:txBody>
        </p:sp>
        <p:sp>
          <p:nvSpPr>
            <p:cNvPr id="34" name="CuadroTexto 33">
              <a:extLst>
                <a:ext uri="{FF2B5EF4-FFF2-40B4-BE49-F238E27FC236}">
                  <a16:creationId xmlns:a16="http://schemas.microsoft.com/office/drawing/2014/main" id="{F41DE4DF-21E5-4B84-A3B5-3118315091F6}"/>
                </a:ext>
              </a:extLst>
            </p:cNvPr>
            <p:cNvSpPr txBox="1"/>
            <p:nvPr/>
          </p:nvSpPr>
          <p:spPr>
            <a:xfrm>
              <a:off x="2408685" y="3472492"/>
              <a:ext cx="850822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ook Antiqua" panose="02040602050305030304" pitchFamily="18" charset="0"/>
                  <a:ea typeface="+mn-ea"/>
                  <a:cs typeface="+mn-cs"/>
                </a:rPr>
                <a:t>Ejecutar capacitaciones virtuales</a:t>
              </a:r>
            </a:p>
          </p:txBody>
        </p:sp>
        <p:sp>
          <p:nvSpPr>
            <p:cNvPr id="35" name="Freeform 13">
              <a:extLst>
                <a:ext uri="{FF2B5EF4-FFF2-40B4-BE49-F238E27FC236}">
                  <a16:creationId xmlns:a16="http://schemas.microsoft.com/office/drawing/2014/main" id="{DE30AE17-A8B9-443C-AA45-8656706EC0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3788" y="3986058"/>
              <a:ext cx="9073118" cy="499252"/>
            </a:xfrm>
            <a:prstGeom prst="roundRect">
              <a:avLst>
                <a:gd name="adj" fmla="val 50000"/>
              </a:avLst>
            </a:prstGeom>
            <a:solidFill>
              <a:schemeClr val="bg2">
                <a:lumMod val="9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endParaRPr>
            </a:p>
          </p:txBody>
        </p:sp>
        <p:sp>
          <p:nvSpPr>
            <p:cNvPr id="36" name="Freeform 14">
              <a:extLst>
                <a:ext uri="{FF2B5EF4-FFF2-40B4-BE49-F238E27FC236}">
                  <a16:creationId xmlns:a16="http://schemas.microsoft.com/office/drawing/2014/main" id="{03F786B9-FF39-450A-B194-F491885B0A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3788" y="3986058"/>
              <a:ext cx="502850" cy="444423"/>
            </a:xfrm>
            <a:custGeom>
              <a:avLst/>
              <a:gdLst>
                <a:gd name="T0" fmla="*/ 2374 w 2375"/>
                <a:gd name="T1" fmla="*/ 0 h 1861"/>
                <a:gd name="T2" fmla="*/ 928 w 2375"/>
                <a:gd name="T3" fmla="*/ 0 h 1861"/>
                <a:gd name="T4" fmla="*/ 928 w 2375"/>
                <a:gd name="T5" fmla="*/ 0 h 1861"/>
                <a:gd name="T6" fmla="*/ 0 w 2375"/>
                <a:gd name="T7" fmla="*/ 930 h 1861"/>
                <a:gd name="T8" fmla="*/ 0 w 2375"/>
                <a:gd name="T9" fmla="*/ 930 h 1861"/>
                <a:gd name="T10" fmla="*/ 272 w 2375"/>
                <a:gd name="T11" fmla="*/ 1588 h 1861"/>
                <a:gd name="T12" fmla="*/ 272 w 2375"/>
                <a:gd name="T13" fmla="*/ 1588 h 1861"/>
                <a:gd name="T14" fmla="*/ 928 w 2375"/>
                <a:gd name="T15" fmla="*/ 1860 h 1861"/>
                <a:gd name="T16" fmla="*/ 2374 w 2375"/>
                <a:gd name="T17" fmla="*/ 0 h 18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5" h="1861">
                  <a:moveTo>
                    <a:pt x="2374" y="0"/>
                  </a:moveTo>
                  <a:lnTo>
                    <a:pt x="928" y="0"/>
                  </a:lnTo>
                  <a:lnTo>
                    <a:pt x="928" y="0"/>
                  </a:lnTo>
                  <a:cubicBezTo>
                    <a:pt x="415" y="0"/>
                    <a:pt x="0" y="416"/>
                    <a:pt x="0" y="930"/>
                  </a:cubicBezTo>
                  <a:lnTo>
                    <a:pt x="0" y="930"/>
                  </a:lnTo>
                  <a:cubicBezTo>
                    <a:pt x="0" y="1187"/>
                    <a:pt x="104" y="1419"/>
                    <a:pt x="272" y="1588"/>
                  </a:cubicBezTo>
                  <a:lnTo>
                    <a:pt x="272" y="1588"/>
                  </a:lnTo>
                  <a:cubicBezTo>
                    <a:pt x="439" y="1756"/>
                    <a:pt x="672" y="1860"/>
                    <a:pt x="928" y="1860"/>
                  </a:cubicBezTo>
                  <a:lnTo>
                    <a:pt x="2374" y="0"/>
                  </a:lnTo>
                </a:path>
              </a:pathLst>
            </a:custGeom>
            <a:solidFill>
              <a:srgbClr val="A47D00"/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endParaRPr>
            </a:p>
          </p:txBody>
        </p:sp>
        <p:sp>
          <p:nvSpPr>
            <p:cNvPr id="37" name="Freeform 15">
              <a:extLst>
                <a:ext uri="{FF2B5EF4-FFF2-40B4-BE49-F238E27FC236}">
                  <a16:creationId xmlns:a16="http://schemas.microsoft.com/office/drawing/2014/main" id="{482EECDD-94C1-4917-B328-0ABABC4495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3788" y="3986058"/>
              <a:ext cx="502850" cy="444423"/>
            </a:xfrm>
            <a:custGeom>
              <a:avLst/>
              <a:gdLst>
                <a:gd name="T0" fmla="*/ 2374 w 2375"/>
                <a:gd name="T1" fmla="*/ 1860 h 1861"/>
                <a:gd name="T2" fmla="*/ 928 w 2375"/>
                <a:gd name="T3" fmla="*/ 1860 h 1861"/>
                <a:gd name="T4" fmla="*/ 928 w 2375"/>
                <a:gd name="T5" fmla="*/ 1860 h 1861"/>
                <a:gd name="T6" fmla="*/ 0 w 2375"/>
                <a:gd name="T7" fmla="*/ 930 h 1861"/>
                <a:gd name="T8" fmla="*/ 0 w 2375"/>
                <a:gd name="T9" fmla="*/ 930 h 1861"/>
                <a:gd name="T10" fmla="*/ 272 w 2375"/>
                <a:gd name="T11" fmla="*/ 272 h 1861"/>
                <a:gd name="T12" fmla="*/ 272 w 2375"/>
                <a:gd name="T13" fmla="*/ 272 h 1861"/>
                <a:gd name="T14" fmla="*/ 928 w 2375"/>
                <a:gd name="T15" fmla="*/ 0 h 1861"/>
                <a:gd name="T16" fmla="*/ 2374 w 2375"/>
                <a:gd name="T17" fmla="*/ 1860 h 18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5" h="1861">
                  <a:moveTo>
                    <a:pt x="2374" y="1860"/>
                  </a:moveTo>
                  <a:lnTo>
                    <a:pt x="928" y="1860"/>
                  </a:lnTo>
                  <a:lnTo>
                    <a:pt x="928" y="1860"/>
                  </a:lnTo>
                  <a:cubicBezTo>
                    <a:pt x="415" y="1860"/>
                    <a:pt x="0" y="1443"/>
                    <a:pt x="0" y="930"/>
                  </a:cubicBezTo>
                  <a:lnTo>
                    <a:pt x="0" y="930"/>
                  </a:lnTo>
                  <a:cubicBezTo>
                    <a:pt x="0" y="673"/>
                    <a:pt x="104" y="441"/>
                    <a:pt x="272" y="272"/>
                  </a:cubicBezTo>
                  <a:lnTo>
                    <a:pt x="272" y="272"/>
                  </a:lnTo>
                  <a:cubicBezTo>
                    <a:pt x="439" y="104"/>
                    <a:pt x="672" y="0"/>
                    <a:pt x="928" y="0"/>
                  </a:cubicBezTo>
                  <a:lnTo>
                    <a:pt x="2374" y="1860"/>
                  </a:lnTo>
                </a:path>
              </a:pathLst>
            </a:custGeom>
            <a:solidFill>
              <a:srgbClr val="FFC000"/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endParaRPr>
            </a:p>
          </p:txBody>
        </p:sp>
        <p:sp>
          <p:nvSpPr>
            <p:cNvPr id="38" name="TextBox 114">
              <a:extLst>
                <a:ext uri="{FF2B5EF4-FFF2-40B4-BE49-F238E27FC236}">
                  <a16:creationId xmlns:a16="http://schemas.microsoft.com/office/drawing/2014/main" id="{C8849859-F1A5-4892-98CC-2C501A514A6E}"/>
                </a:ext>
              </a:extLst>
            </p:cNvPr>
            <p:cNvSpPr txBox="1"/>
            <p:nvPr/>
          </p:nvSpPr>
          <p:spPr>
            <a:xfrm>
              <a:off x="1968085" y="4656979"/>
              <a:ext cx="16820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ook Antiqua" panose="02040602050305030304" pitchFamily="18" charset="0"/>
                  <a:ea typeface="League Spartan" charset="0"/>
                  <a:cs typeface="Poppins SemiBold" pitchFamily="2" charset="77"/>
                </a:rPr>
                <a:t>2</a:t>
              </a:r>
            </a:p>
          </p:txBody>
        </p:sp>
        <p:sp>
          <p:nvSpPr>
            <p:cNvPr id="39" name="CuadroTexto 38">
              <a:extLst>
                <a:ext uri="{FF2B5EF4-FFF2-40B4-BE49-F238E27FC236}">
                  <a16:creationId xmlns:a16="http://schemas.microsoft.com/office/drawing/2014/main" id="{E8BB1EA6-F64D-436E-8C98-FBCACFD73C76}"/>
                </a:ext>
              </a:extLst>
            </p:cNvPr>
            <p:cNvSpPr txBox="1"/>
            <p:nvPr/>
          </p:nvSpPr>
          <p:spPr>
            <a:xfrm>
              <a:off x="2382833" y="4003299"/>
              <a:ext cx="905955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ES"/>
              </a:def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ook Antiqua" panose="02040602050305030304" pitchFamily="18" charset="0"/>
                  <a:ea typeface="+mn-ea"/>
                  <a:cs typeface="+mn-cs"/>
                </a:rPr>
                <a:t>Formulación del SEVRI 2021</a:t>
              </a:r>
              <a:endParaRPr kumimoji="0" lang="es-C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endParaRPr>
            </a:p>
          </p:txBody>
        </p:sp>
        <p:sp>
          <p:nvSpPr>
            <p:cNvPr id="40" name="Freeform 13">
              <a:extLst>
                <a:ext uri="{FF2B5EF4-FFF2-40B4-BE49-F238E27FC236}">
                  <a16:creationId xmlns:a16="http://schemas.microsoft.com/office/drawing/2014/main" id="{C2D704A2-9A1C-4DE4-9CD5-FE36439458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9983" y="4599224"/>
              <a:ext cx="9036922" cy="444422"/>
            </a:xfrm>
            <a:prstGeom prst="roundRect">
              <a:avLst>
                <a:gd name="adj" fmla="val 50000"/>
              </a:avLst>
            </a:prstGeom>
            <a:solidFill>
              <a:schemeClr val="bg2">
                <a:lumMod val="9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endParaRPr>
            </a:p>
          </p:txBody>
        </p:sp>
        <p:sp>
          <p:nvSpPr>
            <p:cNvPr id="41" name="Freeform 14">
              <a:extLst>
                <a:ext uri="{FF2B5EF4-FFF2-40B4-BE49-F238E27FC236}">
                  <a16:creationId xmlns:a16="http://schemas.microsoft.com/office/drawing/2014/main" id="{C89DEA66-61AF-4D61-8420-F465EBA310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9983" y="4599224"/>
              <a:ext cx="502850" cy="444423"/>
            </a:xfrm>
            <a:custGeom>
              <a:avLst/>
              <a:gdLst>
                <a:gd name="T0" fmla="*/ 2374 w 2375"/>
                <a:gd name="T1" fmla="*/ 0 h 1861"/>
                <a:gd name="T2" fmla="*/ 928 w 2375"/>
                <a:gd name="T3" fmla="*/ 0 h 1861"/>
                <a:gd name="T4" fmla="*/ 928 w 2375"/>
                <a:gd name="T5" fmla="*/ 0 h 1861"/>
                <a:gd name="T6" fmla="*/ 0 w 2375"/>
                <a:gd name="T7" fmla="*/ 930 h 1861"/>
                <a:gd name="T8" fmla="*/ 0 w 2375"/>
                <a:gd name="T9" fmla="*/ 930 h 1861"/>
                <a:gd name="T10" fmla="*/ 272 w 2375"/>
                <a:gd name="T11" fmla="*/ 1588 h 1861"/>
                <a:gd name="T12" fmla="*/ 272 w 2375"/>
                <a:gd name="T13" fmla="*/ 1588 h 1861"/>
                <a:gd name="T14" fmla="*/ 928 w 2375"/>
                <a:gd name="T15" fmla="*/ 1860 h 1861"/>
                <a:gd name="T16" fmla="*/ 2374 w 2375"/>
                <a:gd name="T17" fmla="*/ 0 h 18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5" h="1861">
                  <a:moveTo>
                    <a:pt x="2374" y="0"/>
                  </a:moveTo>
                  <a:lnTo>
                    <a:pt x="928" y="0"/>
                  </a:lnTo>
                  <a:lnTo>
                    <a:pt x="928" y="0"/>
                  </a:lnTo>
                  <a:cubicBezTo>
                    <a:pt x="415" y="0"/>
                    <a:pt x="0" y="416"/>
                    <a:pt x="0" y="930"/>
                  </a:cubicBezTo>
                  <a:lnTo>
                    <a:pt x="0" y="930"/>
                  </a:lnTo>
                  <a:cubicBezTo>
                    <a:pt x="0" y="1187"/>
                    <a:pt x="104" y="1419"/>
                    <a:pt x="272" y="1588"/>
                  </a:cubicBezTo>
                  <a:lnTo>
                    <a:pt x="272" y="1588"/>
                  </a:lnTo>
                  <a:cubicBezTo>
                    <a:pt x="439" y="1756"/>
                    <a:pt x="672" y="1860"/>
                    <a:pt x="928" y="1860"/>
                  </a:cubicBezTo>
                  <a:lnTo>
                    <a:pt x="2374" y="0"/>
                  </a:lnTo>
                </a:path>
              </a:pathLst>
            </a:custGeom>
            <a:solidFill>
              <a:srgbClr val="008A3E"/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endParaRPr>
            </a:p>
          </p:txBody>
        </p:sp>
        <p:sp>
          <p:nvSpPr>
            <p:cNvPr id="42" name="Freeform 15">
              <a:extLst>
                <a:ext uri="{FF2B5EF4-FFF2-40B4-BE49-F238E27FC236}">
                  <a16:creationId xmlns:a16="http://schemas.microsoft.com/office/drawing/2014/main" id="{B5F6D9B4-0550-42CD-9F0D-73C03B1360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9983" y="4599224"/>
              <a:ext cx="502850" cy="444423"/>
            </a:xfrm>
            <a:custGeom>
              <a:avLst/>
              <a:gdLst>
                <a:gd name="T0" fmla="*/ 2374 w 2375"/>
                <a:gd name="T1" fmla="*/ 1860 h 1861"/>
                <a:gd name="T2" fmla="*/ 928 w 2375"/>
                <a:gd name="T3" fmla="*/ 1860 h 1861"/>
                <a:gd name="T4" fmla="*/ 928 w 2375"/>
                <a:gd name="T5" fmla="*/ 1860 h 1861"/>
                <a:gd name="T6" fmla="*/ 0 w 2375"/>
                <a:gd name="T7" fmla="*/ 930 h 1861"/>
                <a:gd name="T8" fmla="*/ 0 w 2375"/>
                <a:gd name="T9" fmla="*/ 930 h 1861"/>
                <a:gd name="T10" fmla="*/ 272 w 2375"/>
                <a:gd name="T11" fmla="*/ 272 h 1861"/>
                <a:gd name="T12" fmla="*/ 272 w 2375"/>
                <a:gd name="T13" fmla="*/ 272 h 1861"/>
                <a:gd name="T14" fmla="*/ 928 w 2375"/>
                <a:gd name="T15" fmla="*/ 0 h 1861"/>
                <a:gd name="T16" fmla="*/ 2374 w 2375"/>
                <a:gd name="T17" fmla="*/ 1860 h 18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5" h="1861">
                  <a:moveTo>
                    <a:pt x="2374" y="1860"/>
                  </a:moveTo>
                  <a:lnTo>
                    <a:pt x="928" y="1860"/>
                  </a:lnTo>
                  <a:lnTo>
                    <a:pt x="928" y="1860"/>
                  </a:lnTo>
                  <a:cubicBezTo>
                    <a:pt x="415" y="1860"/>
                    <a:pt x="0" y="1443"/>
                    <a:pt x="0" y="930"/>
                  </a:cubicBezTo>
                  <a:lnTo>
                    <a:pt x="0" y="930"/>
                  </a:lnTo>
                  <a:cubicBezTo>
                    <a:pt x="0" y="673"/>
                    <a:pt x="104" y="441"/>
                    <a:pt x="272" y="272"/>
                  </a:cubicBezTo>
                  <a:lnTo>
                    <a:pt x="272" y="272"/>
                  </a:lnTo>
                  <a:cubicBezTo>
                    <a:pt x="439" y="104"/>
                    <a:pt x="672" y="0"/>
                    <a:pt x="928" y="0"/>
                  </a:cubicBezTo>
                  <a:lnTo>
                    <a:pt x="2374" y="1860"/>
                  </a:lnTo>
                </a:path>
              </a:pathLst>
            </a:custGeom>
            <a:solidFill>
              <a:srgbClr val="00B050"/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endParaRPr>
            </a:p>
          </p:txBody>
        </p:sp>
        <p:sp>
          <p:nvSpPr>
            <p:cNvPr id="43" name="TextBox 114">
              <a:extLst>
                <a:ext uri="{FF2B5EF4-FFF2-40B4-BE49-F238E27FC236}">
                  <a16:creationId xmlns:a16="http://schemas.microsoft.com/office/drawing/2014/main" id="{0303BF23-1D1C-40AE-9754-66136BAFA30A}"/>
                </a:ext>
              </a:extLst>
            </p:cNvPr>
            <p:cNvSpPr txBox="1"/>
            <p:nvPr/>
          </p:nvSpPr>
          <p:spPr>
            <a:xfrm>
              <a:off x="2004280" y="5463302"/>
              <a:ext cx="16820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oppins SemiBold" pitchFamily="2" charset="77"/>
                  <a:ea typeface="League Spartan" charset="0"/>
                  <a:cs typeface="Poppins SemiBold" pitchFamily="2" charset="77"/>
                </a:rPr>
                <a:t>3</a:t>
              </a:r>
            </a:p>
          </p:txBody>
        </p:sp>
        <p:sp>
          <p:nvSpPr>
            <p:cNvPr id="44" name="CuadroTexto 43">
              <a:extLst>
                <a:ext uri="{FF2B5EF4-FFF2-40B4-BE49-F238E27FC236}">
                  <a16:creationId xmlns:a16="http://schemas.microsoft.com/office/drawing/2014/main" id="{67CBA507-BEAE-4528-9C35-D0625848BBF2}"/>
                </a:ext>
              </a:extLst>
            </p:cNvPr>
            <p:cNvSpPr txBox="1"/>
            <p:nvPr/>
          </p:nvSpPr>
          <p:spPr>
            <a:xfrm>
              <a:off x="2382851" y="4672368"/>
              <a:ext cx="902334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ook Antiqua" panose="02040602050305030304" pitchFamily="18" charset="0"/>
                  <a:ea typeface="+mn-ea"/>
                  <a:cs typeface="+mn-cs"/>
                </a:rPr>
                <a:t>Formulación del PAI del periodo 2021</a:t>
              </a:r>
              <a:endPara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endParaRPr>
            </a:p>
          </p:txBody>
        </p:sp>
        <p:sp>
          <p:nvSpPr>
            <p:cNvPr id="46" name="CuadroTexto 45">
              <a:extLst>
                <a:ext uri="{FF2B5EF4-FFF2-40B4-BE49-F238E27FC236}">
                  <a16:creationId xmlns:a16="http://schemas.microsoft.com/office/drawing/2014/main" id="{E8B3B60B-56A0-4E0E-8825-1782FC50B69C}"/>
                </a:ext>
              </a:extLst>
            </p:cNvPr>
            <p:cNvSpPr txBox="1"/>
            <p:nvPr/>
          </p:nvSpPr>
          <p:spPr>
            <a:xfrm>
              <a:off x="1879983" y="5180365"/>
              <a:ext cx="94983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ES"/>
              </a:defPPr>
              <a:lvl1pPr>
                <a:defRPr sz="2000" b="1">
                  <a:solidFill>
                    <a:srgbClr val="0070C0"/>
                  </a:solidFill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R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Book Antiqua" panose="02040602050305030304" pitchFamily="18" charset="0"/>
                  <a:ea typeface="+mn-ea"/>
                  <a:cs typeface="+mn-cs"/>
                </a:rPr>
                <a:t>FASE II: PRESENTACIÓN DEL PRIMER INFORME DE RIESGOS ESTRATÉGICOS.</a:t>
              </a:r>
            </a:p>
          </p:txBody>
        </p:sp>
        <p:sp>
          <p:nvSpPr>
            <p:cNvPr id="48" name="CuadroTexto 47">
              <a:extLst>
                <a:ext uri="{FF2B5EF4-FFF2-40B4-BE49-F238E27FC236}">
                  <a16:creationId xmlns:a16="http://schemas.microsoft.com/office/drawing/2014/main" id="{BEC5264A-2B36-4299-A60D-3F375B19507D}"/>
                </a:ext>
              </a:extLst>
            </p:cNvPr>
            <p:cNvSpPr txBox="1"/>
            <p:nvPr/>
          </p:nvSpPr>
          <p:spPr>
            <a:xfrm rot="16200000">
              <a:off x="-644959" y="3287826"/>
              <a:ext cx="42470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R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Book Antiqua" panose="02040602050305030304" pitchFamily="18" charset="0"/>
                  <a:ea typeface="+mn-ea"/>
                  <a:cs typeface="+mn-cs"/>
                </a:rPr>
                <a:t>Julio  2020 – Marzo 2021</a:t>
              </a:r>
            </a:p>
          </p:txBody>
        </p:sp>
      </p:grpSp>
      <p:sp>
        <p:nvSpPr>
          <p:cNvPr id="4" name="CuadroTexto 3">
            <a:extLst>
              <a:ext uri="{FF2B5EF4-FFF2-40B4-BE49-F238E27FC236}">
                <a16:creationId xmlns:a16="http://schemas.microsoft.com/office/drawing/2014/main" id="{F8E794ED-6BF2-498A-93AC-F68D649B7996}"/>
              </a:ext>
            </a:extLst>
          </p:cNvPr>
          <p:cNvSpPr txBox="1"/>
          <p:nvPr/>
        </p:nvSpPr>
        <p:spPr>
          <a:xfrm>
            <a:off x="320511" y="5863472"/>
            <a:ext cx="11472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Como parte de la implementación del Modelo de Gestión de Riesgos Estratégicos se recomienda la aplicación de la Metodología de Administración de Proyectos y su incorporación al Portafolio de Proyectos Estratégicos. </a:t>
            </a:r>
          </a:p>
        </p:txBody>
      </p:sp>
    </p:spTree>
    <p:extLst>
      <p:ext uri="{BB962C8B-B14F-4D97-AF65-F5344CB8AC3E}">
        <p14:creationId xmlns:p14="http://schemas.microsoft.com/office/powerpoint/2010/main" val="3530710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56D206-56C8-4D50-B245-2A61572AC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546" y="621792"/>
            <a:ext cx="3205432" cy="5504688"/>
          </a:xfrm>
        </p:spPr>
        <p:txBody>
          <a:bodyPr>
            <a:normAutofit/>
          </a:bodyPr>
          <a:lstStyle/>
          <a:p>
            <a:r>
              <a:rPr lang="es-ES" sz="3200" b="1" dirty="0">
                <a:latin typeface="Book Antiqua" panose="02040602050305030304" pitchFamily="18" charset="0"/>
              </a:rPr>
              <a:t>Logística y programación de las capacitaciones</a:t>
            </a:r>
            <a:endParaRPr lang="es-CR" sz="32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56F8EA-3356-4455-9899-320874F6E4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6124" cy="6858000"/>
          </a:xfrm>
          <a:prstGeom prst="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EA5520AC-F3F8-43A7-BEFD-CB1D7FCCDC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4452605"/>
              </p:ext>
            </p:extLst>
          </p:nvPr>
        </p:nvGraphicFramePr>
        <p:xfrm>
          <a:off x="3942989" y="496663"/>
          <a:ext cx="7405196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0689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E5B14907-D401-4594-97FC-4226615E8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s-ES" b="1" dirty="0">
                <a:latin typeface="Book Antiqua" panose="02040602050305030304" pitchFamily="18" charset="0"/>
              </a:rPr>
              <a:t>Logística y programación de las capacitaciones</a:t>
            </a:r>
            <a:endParaRPr lang="es-CR" dirty="0"/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7ECC0990-0B7B-493E-9AA2-E94FD263D6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161" y="1591878"/>
            <a:ext cx="10515600" cy="4760796"/>
          </a:xfrm>
        </p:spPr>
        <p:txBody>
          <a:bodyPr>
            <a:normAutofit fontScale="25000" lnSpcReduction="20000"/>
          </a:bodyPr>
          <a:lstStyle/>
          <a:p>
            <a:endParaRPr lang="es-CR" sz="1500" dirty="0"/>
          </a:p>
          <a:p>
            <a:pPr lvl="0" algn="just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s-CR" sz="8000" i="1" dirty="0"/>
              <a:t>Las capacitaciones a los despachos se van a realizar por provincia</a:t>
            </a:r>
            <a:endParaRPr lang="en-US" sz="8000" i="1" dirty="0"/>
          </a:p>
          <a:p>
            <a:pPr lvl="0" algn="just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s-CR" sz="8000" i="1" dirty="0"/>
              <a:t>Se van a dar dos convocatorias por provincia, para que tengan dos posibilidades de horario.</a:t>
            </a:r>
            <a:endParaRPr lang="en-US" sz="8000" i="1" dirty="0"/>
          </a:p>
          <a:p>
            <a:pPr lvl="0" algn="just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US" sz="8000" i="1" dirty="0"/>
              <a:t>La Dirección de Planificación </a:t>
            </a:r>
            <a:r>
              <a:rPr lang="es-CR" sz="8000" i="1" dirty="0"/>
              <a:t>realizará las programaciones de las capacitaciones.</a:t>
            </a:r>
            <a:endParaRPr lang="en-US" sz="8000" i="1" dirty="0"/>
          </a:p>
          <a:p>
            <a:pPr lvl="0" algn="just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s-CR" sz="8000" i="1" dirty="0"/>
              <a:t>Se solicita la colaboración a las Administraciones Regionales en los siguientes aspectos: </a:t>
            </a:r>
          </a:p>
          <a:p>
            <a:pPr lvl="0" algn="just">
              <a:lnSpc>
                <a:spcPct val="100000"/>
              </a:lnSpc>
            </a:pPr>
            <a:r>
              <a:rPr lang="es-CR" sz="8000" i="1" dirty="0"/>
              <a:t>Las Administraciones Regionales colaborarán en tema de asesoría sobre el uso de los sistema SEVRI y PAI</a:t>
            </a:r>
          </a:p>
          <a:p>
            <a:pPr lvl="0" algn="just">
              <a:lnSpc>
                <a:spcPct val="100000"/>
              </a:lnSpc>
            </a:pPr>
            <a:r>
              <a:rPr lang="es-CR" sz="8000" i="1" dirty="0"/>
              <a:t>Levantamiento del listado de las personas que asistirán por despacho y oficina a las capacitaciones, e indicar aquellas personas que tienen limitaciones tecnológicas para asistir por medio de la herramienta TEAMS</a:t>
            </a:r>
            <a:endParaRPr lang="en-US" sz="8000" i="1" dirty="0"/>
          </a:p>
          <a:p>
            <a:pPr algn="just">
              <a:lnSpc>
                <a:spcPct val="100000"/>
              </a:lnSpc>
            </a:pPr>
            <a:r>
              <a:rPr lang="es-CR" sz="8000" i="1" dirty="0"/>
              <a:t>A las personas funcionarias que por aspectos tecnológicos no puedan asistir a las capacitaciones, se les habilitada un video tutorial para que el se solicita el registro de las personas que hayan completado este video tutorial </a:t>
            </a:r>
          </a:p>
          <a:p>
            <a:pPr algn="just">
              <a:lnSpc>
                <a:spcPct val="100000"/>
              </a:lnSpc>
            </a:pPr>
            <a:r>
              <a:rPr lang="es-CR" sz="8000" i="1" dirty="0"/>
              <a:t>Los permisos de seguridad de los sistemas SEVRI y PAI serán dados por la oficina de Control Interno, por lo tanto se requiere levantar un listado de las personas por despachos y oficinas que requieren estos permisos</a:t>
            </a:r>
            <a:r>
              <a:rPr lang="es-CR" sz="6200" i="1" dirty="0"/>
              <a:t>.</a:t>
            </a:r>
          </a:p>
          <a:p>
            <a:pPr algn="just">
              <a:lnSpc>
                <a:spcPct val="100000"/>
              </a:lnSpc>
            </a:pPr>
            <a:r>
              <a:rPr lang="es-CR" sz="8000" i="1" dirty="0"/>
              <a:t>Para lo anterior la Dirección de Planificación les remitirá las plantillas correspondientes,</a:t>
            </a:r>
          </a:p>
          <a:p>
            <a:pPr marL="0" indent="0">
              <a:buNone/>
            </a:pPr>
            <a:endParaRPr lang="es-CR" sz="1500" dirty="0"/>
          </a:p>
          <a:p>
            <a:endParaRPr lang="es-CR" sz="1500" dirty="0"/>
          </a:p>
        </p:txBody>
      </p:sp>
    </p:spTree>
    <p:extLst>
      <p:ext uri="{BB962C8B-B14F-4D97-AF65-F5344CB8AC3E}">
        <p14:creationId xmlns:p14="http://schemas.microsoft.com/office/powerpoint/2010/main" val="1395463270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vento principal">
  <a:themeElements>
    <a:clrScheme name="Evento principal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Evento principal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vento principa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868</TotalTime>
  <Words>1215</Words>
  <Application>Microsoft Office PowerPoint</Application>
  <PresentationFormat>Panorámica</PresentationFormat>
  <Paragraphs>131</Paragraphs>
  <Slides>10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10</vt:i4>
      </vt:variant>
    </vt:vector>
  </HeadingPairs>
  <TitlesOfParts>
    <vt:vector size="21" baseType="lpstr">
      <vt:lpstr>Arial</vt:lpstr>
      <vt:lpstr>Book Antiqua</vt:lpstr>
      <vt:lpstr>Calibri</vt:lpstr>
      <vt:lpstr>Calibri Light</vt:lpstr>
      <vt:lpstr>Helvetica Light</vt:lpstr>
      <vt:lpstr>Impact</vt:lpstr>
      <vt:lpstr>Poppins SemiBold</vt:lpstr>
      <vt:lpstr>Times New Roman</vt:lpstr>
      <vt:lpstr>Wingdings</vt:lpstr>
      <vt:lpstr>1_Tema de Office</vt:lpstr>
      <vt:lpstr>Evento principal</vt:lpstr>
      <vt:lpstr>IMPLEMENTACIÓN DE LOS SISTEMAS SEVRI Y PaI</vt:lpstr>
      <vt:lpstr>Antecedentes</vt:lpstr>
      <vt:lpstr> Objetivo General</vt:lpstr>
      <vt:lpstr>Roles de las Administraciones Regionales en los procesos SEVRI y PAI</vt:lpstr>
      <vt:lpstr>Presentación de PowerPoint</vt:lpstr>
      <vt:lpstr>Presentación de PowerPoint</vt:lpstr>
      <vt:lpstr>Plan de Trabajo (Proyecto)  Desarrollo e implementación del Modelo de Gestión de Riesgos PEI o estratégicos</vt:lpstr>
      <vt:lpstr>Logística y programación de las capacitaciones</vt:lpstr>
      <vt:lpstr>Logística y programación de las capacitaciones</vt:lpstr>
      <vt:lpstr>Cronograma de capacitaciones SEVRI y PAI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IMPLEMENTACIÓN DE LOS SISTEMAS SEVRI Y PaI</dc:title>
  <dc:creator>Miguel Mc Calla Vaz</dc:creator>
  <cp:lastModifiedBy>Miguel Mc Calla Vaz</cp:lastModifiedBy>
  <cp:revision>7</cp:revision>
  <dcterms:created xsi:type="dcterms:W3CDTF">2020-09-11T01:32:25Z</dcterms:created>
  <dcterms:modified xsi:type="dcterms:W3CDTF">2020-09-16T14:45:35Z</dcterms:modified>
</cp:coreProperties>
</file>