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93" r:id="rId4"/>
  </p:sldMasterIdLst>
  <p:notesMasterIdLst>
    <p:notesMasterId r:id="rId32"/>
  </p:notesMasterIdLst>
  <p:sldIdLst>
    <p:sldId id="312" r:id="rId5"/>
    <p:sldId id="264" r:id="rId6"/>
    <p:sldId id="309" r:id="rId7"/>
    <p:sldId id="268" r:id="rId8"/>
    <p:sldId id="269" r:id="rId9"/>
    <p:sldId id="287" r:id="rId10"/>
    <p:sldId id="288" r:id="rId11"/>
    <p:sldId id="289" r:id="rId12"/>
    <p:sldId id="290" r:id="rId13"/>
    <p:sldId id="291" r:id="rId14"/>
    <p:sldId id="308" r:id="rId15"/>
    <p:sldId id="311" r:id="rId16"/>
    <p:sldId id="292" r:id="rId17"/>
    <p:sldId id="303" r:id="rId18"/>
    <p:sldId id="307" r:id="rId19"/>
    <p:sldId id="305" r:id="rId20"/>
    <p:sldId id="293" r:id="rId21"/>
    <p:sldId id="297" r:id="rId22"/>
    <p:sldId id="298" r:id="rId23"/>
    <p:sldId id="306" r:id="rId24"/>
    <p:sldId id="302" r:id="rId25"/>
    <p:sldId id="301" r:id="rId26"/>
    <p:sldId id="304" r:id="rId27"/>
    <p:sldId id="300" r:id="rId28"/>
    <p:sldId id="299" r:id="rId29"/>
    <p:sldId id="280" r:id="rId30"/>
    <p:sldId id="296"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a Yorleny Gonzalez Fonseca" initials="AYGF" lastIdx="2" clrIdx="0">
    <p:extLst>
      <p:ext uri="{19B8F6BF-5375-455C-9EA6-DF929625EA0E}">
        <p15:presenceInfo xmlns:p15="http://schemas.microsoft.com/office/powerpoint/2012/main" userId="S::ygonzalez@poder-judicial.go.cr::d57d9a9d-4827-45e3-9641-cfd3821339a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B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792" autoAdjust="0"/>
  </p:normalViewPr>
  <p:slideViewPr>
    <p:cSldViewPr snapToGrid="0">
      <p:cViewPr varScale="1">
        <p:scale>
          <a:sx n="62" d="100"/>
          <a:sy n="62" d="100"/>
        </p:scale>
        <p:origin x="82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93C5A2-4791-4186-91A2-ED331C897FFF}" type="datetimeFigureOut">
              <a:rPr lang="es-CR" smtClean="0"/>
              <a:t>1/10/2021</a:t>
            </a:fld>
            <a:endParaRPr lang="es-C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238216-FCFB-44FD-BEA0-8014720D8E72}" type="slidenum">
              <a:rPr lang="es-CR" smtClean="0"/>
              <a:t>‹Nº›</a:t>
            </a:fld>
            <a:endParaRPr lang="es-CR"/>
          </a:p>
        </p:txBody>
      </p:sp>
    </p:spTree>
    <p:extLst>
      <p:ext uri="{BB962C8B-B14F-4D97-AF65-F5344CB8AC3E}">
        <p14:creationId xmlns:p14="http://schemas.microsoft.com/office/powerpoint/2010/main" val="3746229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685141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10/1/2021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75306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10/1/2021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232062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10/1/2021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7276629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10/1/2021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375859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10/1/2021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92343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8912996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139211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997690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t>10/1/2021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71380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10/1/2021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61578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10/1/2021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935359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10/1/2021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447026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10/1/2021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850239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t>10/1/2021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552224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10/1/2021</a:t>
            </a:fld>
            <a:endParaRPr lang="en-US" dirty="0"/>
          </a:p>
        </p:txBody>
      </p:sp>
    </p:spTree>
    <p:extLst>
      <p:ext uri="{BB962C8B-B14F-4D97-AF65-F5344CB8AC3E}">
        <p14:creationId xmlns:p14="http://schemas.microsoft.com/office/powerpoint/2010/main" val="1448476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10/1/2021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260917867"/>
      </p:ext>
    </p:extLst>
  </p:cSld>
  <p:clrMap bg1="lt1" tx1="dk1" bg2="lt2" tx2="dk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 id="2147483905" r:id="rId12"/>
    <p:sldLayoutId id="2147483906" r:id="rId13"/>
    <p:sldLayoutId id="2147483907" r:id="rId14"/>
    <p:sldLayoutId id="2147483908" r:id="rId15"/>
    <p:sldLayoutId id="214748390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8CA8D05B-42B5-45F9-A8C9-A0B9D0149325}"/>
              </a:ext>
            </a:extLst>
          </p:cNvPr>
          <p:cNvSpPr>
            <a:spLocks noGrp="1"/>
          </p:cNvSpPr>
          <p:nvPr>
            <p:ph type="ctrTitle"/>
          </p:nvPr>
        </p:nvSpPr>
        <p:spPr/>
        <p:txBody>
          <a:bodyPr/>
          <a:lstStyle/>
          <a:p>
            <a:r>
              <a:rPr lang="es-CR" sz="6000" dirty="0"/>
              <a:t>Registro y control de activos en el SICA-PJ</a:t>
            </a:r>
          </a:p>
        </p:txBody>
      </p:sp>
      <p:sp>
        <p:nvSpPr>
          <p:cNvPr id="5" name="Subtítulo 4">
            <a:extLst>
              <a:ext uri="{FF2B5EF4-FFF2-40B4-BE49-F238E27FC236}">
                <a16:creationId xmlns:a16="http://schemas.microsoft.com/office/drawing/2014/main" id="{F9E05272-E192-42E1-A75C-273A8129D73E}"/>
              </a:ext>
            </a:extLst>
          </p:cNvPr>
          <p:cNvSpPr>
            <a:spLocks noGrp="1"/>
          </p:cNvSpPr>
          <p:nvPr>
            <p:ph type="subTitle" idx="1"/>
          </p:nvPr>
        </p:nvSpPr>
        <p:spPr>
          <a:xfrm>
            <a:off x="1507067" y="4269908"/>
            <a:ext cx="7766936" cy="1096899"/>
          </a:xfrm>
        </p:spPr>
        <p:txBody>
          <a:bodyPr/>
          <a:lstStyle/>
          <a:p>
            <a:r>
              <a:rPr lang="es-CR" dirty="0"/>
              <a:t>Departamento de Proveeduría</a:t>
            </a:r>
          </a:p>
          <a:p>
            <a:r>
              <a:rPr lang="es-CR" dirty="0"/>
              <a:t>Macroproceso Financiero Contable</a:t>
            </a:r>
          </a:p>
        </p:txBody>
      </p:sp>
    </p:spTree>
    <p:extLst>
      <p:ext uri="{BB962C8B-B14F-4D97-AF65-F5344CB8AC3E}">
        <p14:creationId xmlns:p14="http://schemas.microsoft.com/office/powerpoint/2010/main" val="2729374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103E01-5D50-4569-8FFC-95F9E44B4EC9}"/>
              </a:ext>
            </a:extLst>
          </p:cNvPr>
          <p:cNvSpPr>
            <a:spLocks noGrp="1"/>
          </p:cNvSpPr>
          <p:nvPr>
            <p:ph type="title"/>
          </p:nvPr>
        </p:nvSpPr>
        <p:spPr>
          <a:xfrm>
            <a:off x="1317660" y="243904"/>
            <a:ext cx="7541231" cy="1295763"/>
          </a:xfrm>
        </p:spPr>
        <p:txBody>
          <a:bodyPr>
            <a:normAutofit/>
          </a:bodyPr>
          <a:lstStyle/>
          <a:p>
            <a:r>
              <a:rPr lang="es-ES" sz="2800" dirty="0"/>
              <a:t>Registro  bienes muebles en el SICA</a:t>
            </a:r>
            <a:br>
              <a:rPr lang="es-ES" sz="2800" dirty="0"/>
            </a:br>
            <a:r>
              <a:rPr lang="es-ES" sz="2800" dirty="0"/>
              <a:t>Situaciones específicas</a:t>
            </a:r>
            <a:endParaRPr lang="es-CR" sz="2800" dirty="0"/>
          </a:p>
        </p:txBody>
      </p:sp>
      <p:sp>
        <p:nvSpPr>
          <p:cNvPr id="15" name="Content Placeholder 14">
            <a:extLst>
              <a:ext uri="{FF2B5EF4-FFF2-40B4-BE49-F238E27FC236}">
                <a16:creationId xmlns:a16="http://schemas.microsoft.com/office/drawing/2014/main" id="{B7788B57-7C61-4AF9-93C7-1D31D801E6DE}"/>
              </a:ext>
            </a:extLst>
          </p:cNvPr>
          <p:cNvSpPr>
            <a:spLocks noGrp="1"/>
          </p:cNvSpPr>
          <p:nvPr>
            <p:ph idx="1"/>
          </p:nvPr>
        </p:nvSpPr>
        <p:spPr>
          <a:xfrm>
            <a:off x="1279560" y="1219199"/>
            <a:ext cx="8359718" cy="5315313"/>
          </a:xfrm>
        </p:spPr>
        <p:txBody>
          <a:bodyPr>
            <a:normAutofit/>
          </a:bodyPr>
          <a:lstStyle/>
          <a:p>
            <a:pPr marL="0" indent="0">
              <a:buNone/>
            </a:pPr>
            <a:endParaRPr lang="es-ES" sz="2200" b="1" dirty="0">
              <a:ea typeface="Times New Roman" panose="02020603050405020304" pitchFamily="18" charset="0"/>
            </a:endParaRPr>
          </a:p>
          <a:p>
            <a:pPr marL="0" indent="0" algn="just">
              <a:buNone/>
            </a:pPr>
            <a:r>
              <a:rPr lang="es-ES" sz="2200" b="1" dirty="0">
                <a:ea typeface="Times New Roman" panose="02020603050405020304" pitchFamily="18" charset="0"/>
              </a:rPr>
              <a:t>3. B</a:t>
            </a:r>
            <a:r>
              <a:rPr lang="es-ES" sz="2200" b="1" dirty="0">
                <a:effectLst/>
                <a:ea typeface="Times New Roman" panose="02020603050405020304" pitchFamily="18" charset="0"/>
              </a:rPr>
              <a:t>ienes duraderos producto de contrataciones en remodelación y mantenimiento de edificios</a:t>
            </a:r>
          </a:p>
          <a:p>
            <a:pPr marL="0" indent="0">
              <a:buNone/>
            </a:pPr>
            <a:endParaRPr lang="es-ES" sz="2200" b="1" dirty="0"/>
          </a:p>
          <a:p>
            <a:pPr marL="0" indent="0" algn="just">
              <a:buNone/>
            </a:pPr>
            <a:r>
              <a:rPr lang="es-CR" sz="2200" b="1" dirty="0">
                <a:effectLst/>
                <a:ea typeface="Times New Roman" panose="02020603050405020304" pitchFamily="18" charset="0"/>
              </a:rPr>
              <a:t>Aspectos para el registro en el SICA</a:t>
            </a:r>
            <a:endParaRPr lang="es-CR" sz="2200" dirty="0">
              <a:effectLst/>
              <a:ea typeface="Times New Roman" panose="02020603050405020304" pitchFamily="18" charset="0"/>
            </a:endParaRPr>
          </a:p>
          <a:p>
            <a:pPr marL="0" indent="0" algn="just">
              <a:buNone/>
            </a:pPr>
            <a:r>
              <a:rPr lang="es-CR" sz="1800" dirty="0">
                <a:effectLst/>
                <a:ea typeface="Times New Roman" panose="02020603050405020304" pitchFamily="18" charset="0"/>
              </a:rPr>
              <a:t> </a:t>
            </a:r>
            <a:endParaRPr lang="es-CR" dirty="0">
              <a:effectLst/>
              <a:ea typeface="Times New Roman" panose="02020603050405020304" pitchFamily="18" charset="0"/>
              <a:cs typeface="Times New Roman" panose="02020603050405020304" pitchFamily="18" charset="0"/>
            </a:endParaRPr>
          </a:p>
          <a:p>
            <a:pPr algn="just">
              <a:lnSpc>
                <a:spcPct val="115000"/>
              </a:lnSpc>
              <a:spcAft>
                <a:spcPts val="1000"/>
              </a:spcAft>
            </a:pPr>
            <a:r>
              <a:rPr lang="es-CR" sz="1900" dirty="0">
                <a:effectLst/>
                <a:ea typeface="Calibri" panose="020F0502020204030204" pitchFamily="34" charset="0"/>
                <a:cs typeface="Times New Roman" panose="02020603050405020304" pitchFamily="18" charset="0"/>
              </a:rPr>
              <a:t>Cuando se tramitan compras por otras subpartidas u otros grupos de subpartidas, que, dentro de su composición, se incluyan activos fijos, su costo debe desglosarse individualmente (por cantidad de artículos no por totalidad de la línea), para lo cual debe contemplarse dicho aspecto en los Carteles / Pliegos de Condiciones de las diversas adquisiciones, en caso contrario se le debe consultar al proveedor adjudicado. </a:t>
            </a:r>
            <a:endParaRPr lang="es-CR" sz="1900" dirty="0">
              <a:effectLst/>
              <a:ea typeface="Times New Roman" panose="02020603050405020304" pitchFamily="18" charset="0"/>
              <a:cs typeface="Times New Roman" panose="02020603050405020304" pitchFamily="18" charset="0"/>
            </a:endParaRPr>
          </a:p>
          <a:p>
            <a:pPr marL="0" indent="0">
              <a:buNone/>
            </a:pPr>
            <a:endParaRPr lang="es-ES" sz="2000" b="1" dirty="0"/>
          </a:p>
        </p:txBody>
      </p:sp>
    </p:spTree>
    <p:extLst>
      <p:ext uri="{BB962C8B-B14F-4D97-AF65-F5344CB8AC3E}">
        <p14:creationId xmlns:p14="http://schemas.microsoft.com/office/powerpoint/2010/main" val="3973048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103E01-5D50-4569-8FFC-95F9E44B4EC9}"/>
              </a:ext>
            </a:extLst>
          </p:cNvPr>
          <p:cNvSpPr>
            <a:spLocks noGrp="1"/>
          </p:cNvSpPr>
          <p:nvPr>
            <p:ph type="title"/>
          </p:nvPr>
        </p:nvSpPr>
        <p:spPr>
          <a:xfrm>
            <a:off x="1279560" y="415354"/>
            <a:ext cx="7541231" cy="1295763"/>
          </a:xfrm>
        </p:spPr>
        <p:txBody>
          <a:bodyPr>
            <a:normAutofit/>
          </a:bodyPr>
          <a:lstStyle/>
          <a:p>
            <a:r>
              <a:rPr lang="es-ES" sz="2800" dirty="0"/>
              <a:t>Registro  bienes muebles en el SICA</a:t>
            </a:r>
            <a:br>
              <a:rPr lang="es-ES" sz="2800" dirty="0"/>
            </a:br>
            <a:r>
              <a:rPr lang="es-ES" sz="2800" dirty="0"/>
              <a:t>Situaciones específicas</a:t>
            </a:r>
            <a:endParaRPr lang="es-CR" sz="2800" dirty="0"/>
          </a:p>
        </p:txBody>
      </p:sp>
      <p:sp>
        <p:nvSpPr>
          <p:cNvPr id="15" name="Content Placeholder 14">
            <a:extLst>
              <a:ext uri="{FF2B5EF4-FFF2-40B4-BE49-F238E27FC236}">
                <a16:creationId xmlns:a16="http://schemas.microsoft.com/office/drawing/2014/main" id="{B7788B57-7C61-4AF9-93C7-1D31D801E6DE}"/>
              </a:ext>
            </a:extLst>
          </p:cNvPr>
          <p:cNvSpPr>
            <a:spLocks noGrp="1"/>
          </p:cNvSpPr>
          <p:nvPr>
            <p:ph idx="1"/>
          </p:nvPr>
        </p:nvSpPr>
        <p:spPr>
          <a:xfrm>
            <a:off x="1279560" y="1539667"/>
            <a:ext cx="8359718" cy="3279983"/>
          </a:xfrm>
        </p:spPr>
        <p:txBody>
          <a:bodyPr>
            <a:normAutofit/>
          </a:bodyPr>
          <a:lstStyle/>
          <a:p>
            <a:pPr marL="0" indent="0">
              <a:buNone/>
            </a:pPr>
            <a:endParaRPr lang="es-ES" sz="2200" b="1" dirty="0">
              <a:ea typeface="Times New Roman" panose="02020603050405020304" pitchFamily="18" charset="0"/>
            </a:endParaRPr>
          </a:p>
          <a:p>
            <a:pPr marL="0" indent="0" algn="just">
              <a:buNone/>
            </a:pPr>
            <a:r>
              <a:rPr lang="es-ES" sz="2200" b="1" dirty="0">
                <a:ea typeface="Times New Roman" panose="02020603050405020304" pitchFamily="18" charset="0"/>
              </a:rPr>
              <a:t>3. B</a:t>
            </a:r>
            <a:r>
              <a:rPr lang="es-ES" sz="2200" b="1" dirty="0">
                <a:effectLst/>
                <a:ea typeface="Times New Roman" panose="02020603050405020304" pitchFamily="18" charset="0"/>
              </a:rPr>
              <a:t>ienes duraderos producto de contrataciones en remodelación y mantenimiento de edificios</a:t>
            </a:r>
          </a:p>
          <a:p>
            <a:pPr marL="0" indent="0">
              <a:buNone/>
            </a:pPr>
            <a:endParaRPr lang="es-ES" sz="2200" b="1" dirty="0"/>
          </a:p>
          <a:p>
            <a:pPr marL="0" indent="0" algn="just">
              <a:buNone/>
            </a:pPr>
            <a:r>
              <a:rPr lang="es-ES" sz="2000" dirty="0"/>
              <a:t>Circular N°49-2020 del Departamento de Proveeduría, Obligación de incluir todos los bienes considerados activos fijos en el Sistema Institucional de Control de Activos SICA-PJ.</a:t>
            </a:r>
          </a:p>
        </p:txBody>
      </p:sp>
    </p:spTree>
    <p:extLst>
      <p:ext uri="{BB962C8B-B14F-4D97-AF65-F5344CB8AC3E}">
        <p14:creationId xmlns:p14="http://schemas.microsoft.com/office/powerpoint/2010/main" val="13176657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103E01-5D50-4569-8FFC-95F9E44B4EC9}"/>
              </a:ext>
            </a:extLst>
          </p:cNvPr>
          <p:cNvSpPr>
            <a:spLocks noGrp="1"/>
          </p:cNvSpPr>
          <p:nvPr>
            <p:ph type="title"/>
          </p:nvPr>
        </p:nvSpPr>
        <p:spPr>
          <a:xfrm>
            <a:off x="1279560" y="243904"/>
            <a:ext cx="7541231" cy="1295763"/>
          </a:xfrm>
        </p:spPr>
        <p:txBody>
          <a:bodyPr>
            <a:normAutofit/>
          </a:bodyPr>
          <a:lstStyle/>
          <a:p>
            <a:r>
              <a:rPr lang="es-ES" sz="2800" dirty="0"/>
              <a:t>Registro  bienes muebles en el SICA</a:t>
            </a:r>
            <a:br>
              <a:rPr lang="es-ES" sz="2800" dirty="0"/>
            </a:br>
            <a:r>
              <a:rPr lang="es-ES" sz="2800" dirty="0"/>
              <a:t>Situaciones específicas</a:t>
            </a:r>
            <a:endParaRPr lang="es-CR" sz="2800" dirty="0"/>
          </a:p>
        </p:txBody>
      </p:sp>
      <p:sp>
        <p:nvSpPr>
          <p:cNvPr id="15" name="Content Placeholder 14">
            <a:extLst>
              <a:ext uri="{FF2B5EF4-FFF2-40B4-BE49-F238E27FC236}">
                <a16:creationId xmlns:a16="http://schemas.microsoft.com/office/drawing/2014/main" id="{B7788B57-7C61-4AF9-93C7-1D31D801E6DE}"/>
              </a:ext>
            </a:extLst>
          </p:cNvPr>
          <p:cNvSpPr>
            <a:spLocks noGrp="1"/>
          </p:cNvSpPr>
          <p:nvPr>
            <p:ph idx="1"/>
          </p:nvPr>
        </p:nvSpPr>
        <p:spPr>
          <a:xfrm>
            <a:off x="1279560" y="1539667"/>
            <a:ext cx="8359718" cy="4994845"/>
          </a:xfrm>
        </p:spPr>
        <p:txBody>
          <a:bodyPr>
            <a:normAutofit lnSpcReduction="10000"/>
          </a:bodyPr>
          <a:lstStyle/>
          <a:p>
            <a:pPr marL="0" indent="0" algn="just">
              <a:buNone/>
            </a:pPr>
            <a:r>
              <a:rPr lang="es-ES" sz="2000" dirty="0"/>
              <a:t>Ejemplos de activos incluidos en ocasiones en mantenimientos o remodelaciones de edificios: </a:t>
            </a:r>
          </a:p>
          <a:p>
            <a:pPr marL="0" indent="0" algn="just">
              <a:buNone/>
            </a:pPr>
            <a:endParaRPr lang="es-ES" sz="2000" dirty="0"/>
          </a:p>
          <a:p>
            <a:pPr marL="342900" lvl="0" indent="-342900" algn="just">
              <a:buFont typeface="Wingdings 3" panose="05040102010807070707" pitchFamily="18" charset="2"/>
              <a:buChar char=""/>
              <a:tabLst>
                <a:tab pos="457200" algn="l"/>
              </a:tabLst>
            </a:pPr>
            <a:r>
              <a:rPr lang="es-CR" sz="2000" dirty="0"/>
              <a:t>Evaporadoras, condensadoras, aires acondicionados. </a:t>
            </a:r>
          </a:p>
          <a:p>
            <a:pPr marL="342900" lvl="0" indent="-342900" algn="just">
              <a:buFont typeface="Wingdings 3" panose="05040102010807070707" pitchFamily="18" charset="2"/>
              <a:buChar char=""/>
              <a:tabLst>
                <a:tab pos="457200" algn="l"/>
              </a:tabLst>
            </a:pPr>
            <a:r>
              <a:rPr lang="es-CR" sz="2000" dirty="0"/>
              <a:t>UPS para edificios.</a:t>
            </a:r>
          </a:p>
          <a:p>
            <a:pPr marL="342900" lvl="0" indent="-342900" algn="just">
              <a:buFont typeface="Wingdings 3" panose="05040102010807070707" pitchFamily="18" charset="2"/>
              <a:buChar char=""/>
              <a:tabLst>
                <a:tab pos="457200" algn="l"/>
              </a:tabLst>
            </a:pPr>
            <a:r>
              <a:rPr lang="es-CR" sz="2000" dirty="0"/>
              <a:t>Centrales telefónicas. </a:t>
            </a:r>
          </a:p>
          <a:p>
            <a:pPr marL="342900" lvl="0" indent="-342900" algn="just">
              <a:buFont typeface="Wingdings 3" panose="05040102010807070707" pitchFamily="18" charset="2"/>
              <a:buChar char=""/>
              <a:tabLst>
                <a:tab pos="457200" algn="l"/>
              </a:tabLst>
            </a:pPr>
            <a:r>
              <a:rPr lang="es-CR" sz="2000" dirty="0"/>
              <a:t>Extintores.</a:t>
            </a:r>
          </a:p>
          <a:p>
            <a:pPr marL="342900" lvl="0" indent="-342900" algn="just">
              <a:buFont typeface="Wingdings 3" panose="05040102010807070707" pitchFamily="18" charset="2"/>
              <a:buChar char=""/>
              <a:tabLst>
                <a:tab pos="457200" algn="l"/>
              </a:tabLst>
            </a:pPr>
            <a:r>
              <a:rPr lang="es-CR" sz="2000" dirty="0"/>
              <a:t>Mobiliario de todo tipo, ejemplos:  muebles modulares (gabinete aéreo, archivadores, bibliotecas, escritorios, </a:t>
            </a:r>
            <a:r>
              <a:rPr lang="es-CR" sz="2000" dirty="0" err="1"/>
              <a:t>credenzas</a:t>
            </a:r>
            <a:r>
              <a:rPr lang="es-CR" sz="2000" dirty="0"/>
              <a:t>, mueble de cocina), sillas, butacas, u otros.</a:t>
            </a:r>
          </a:p>
          <a:p>
            <a:pPr marL="342900" lvl="0" indent="-342900" algn="just">
              <a:buFont typeface="Wingdings 3" panose="05040102010807070707" pitchFamily="18" charset="2"/>
              <a:buChar char=""/>
              <a:tabLst>
                <a:tab pos="457200" algn="l"/>
              </a:tabLst>
            </a:pPr>
            <a:r>
              <a:rPr lang="es-CR" sz="2000" dirty="0"/>
              <a:t>Cámaras, grabadores de video, circuito cerrado, u otros.</a:t>
            </a:r>
          </a:p>
          <a:p>
            <a:pPr marL="342900" lvl="0" indent="-342900" algn="just">
              <a:buFont typeface="Wingdings 3" panose="05040102010807070707" pitchFamily="18" charset="2"/>
              <a:buChar char=""/>
              <a:tabLst>
                <a:tab pos="457200" algn="l"/>
              </a:tabLst>
            </a:pPr>
            <a:r>
              <a:rPr lang="es-CR" sz="2000" dirty="0"/>
              <a:t>Servidores, racks, </a:t>
            </a:r>
            <a:r>
              <a:rPr lang="es-CR" sz="2000" dirty="0" err="1"/>
              <a:t>switch</a:t>
            </a:r>
            <a:r>
              <a:rPr lang="es-CR" sz="2000" dirty="0"/>
              <a:t>, gabinetes, u otros.</a:t>
            </a:r>
          </a:p>
          <a:p>
            <a:pPr marL="342900" lvl="0" indent="-342900" algn="just">
              <a:buFont typeface="Wingdings 3" panose="05040102010807070707" pitchFamily="18" charset="2"/>
              <a:buChar char=""/>
              <a:tabLst>
                <a:tab pos="457200" algn="l"/>
              </a:tabLst>
            </a:pPr>
            <a:r>
              <a:rPr lang="es-CR" sz="2000" dirty="0"/>
              <a:t>Otros similares. </a:t>
            </a:r>
          </a:p>
          <a:p>
            <a:pPr marL="0" indent="0">
              <a:buNone/>
            </a:pPr>
            <a:endParaRPr lang="es-ES" sz="2000" dirty="0"/>
          </a:p>
        </p:txBody>
      </p:sp>
    </p:spTree>
    <p:extLst>
      <p:ext uri="{BB962C8B-B14F-4D97-AF65-F5344CB8AC3E}">
        <p14:creationId xmlns:p14="http://schemas.microsoft.com/office/powerpoint/2010/main" val="4055781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103E01-5D50-4569-8FFC-95F9E44B4EC9}"/>
              </a:ext>
            </a:extLst>
          </p:cNvPr>
          <p:cNvSpPr>
            <a:spLocks noGrp="1"/>
          </p:cNvSpPr>
          <p:nvPr>
            <p:ph type="title"/>
          </p:nvPr>
        </p:nvSpPr>
        <p:spPr>
          <a:xfrm>
            <a:off x="1327186" y="495300"/>
            <a:ext cx="7064032" cy="1066800"/>
          </a:xfrm>
        </p:spPr>
        <p:txBody>
          <a:bodyPr>
            <a:normAutofit/>
          </a:bodyPr>
          <a:lstStyle/>
          <a:p>
            <a:r>
              <a:rPr lang="es-ES" sz="3200" dirty="0"/>
              <a:t>Registro  bienes muebles en el SICA</a:t>
            </a:r>
            <a:br>
              <a:rPr lang="es-ES" sz="3200" dirty="0"/>
            </a:br>
            <a:r>
              <a:rPr lang="es-ES" sz="3200" dirty="0"/>
              <a:t>Situaciones específicas</a:t>
            </a:r>
            <a:endParaRPr lang="es-CR" sz="3200" dirty="0"/>
          </a:p>
        </p:txBody>
      </p:sp>
      <p:sp>
        <p:nvSpPr>
          <p:cNvPr id="15" name="Content Placeholder 14">
            <a:extLst>
              <a:ext uri="{FF2B5EF4-FFF2-40B4-BE49-F238E27FC236}">
                <a16:creationId xmlns:a16="http://schemas.microsoft.com/office/drawing/2014/main" id="{B7788B57-7C61-4AF9-93C7-1D31D801E6DE}"/>
              </a:ext>
            </a:extLst>
          </p:cNvPr>
          <p:cNvSpPr>
            <a:spLocks noGrp="1"/>
          </p:cNvSpPr>
          <p:nvPr>
            <p:ph idx="1"/>
          </p:nvPr>
        </p:nvSpPr>
        <p:spPr>
          <a:xfrm>
            <a:off x="1327186" y="2143125"/>
            <a:ext cx="8359718" cy="3857625"/>
          </a:xfrm>
        </p:spPr>
        <p:txBody>
          <a:bodyPr>
            <a:normAutofit lnSpcReduction="10000"/>
          </a:bodyPr>
          <a:lstStyle/>
          <a:p>
            <a:pPr marL="0" indent="0">
              <a:buNone/>
            </a:pPr>
            <a:r>
              <a:rPr lang="es-ES" sz="2200" b="1" dirty="0">
                <a:ea typeface="Times New Roman" panose="02020603050405020304" pitchFamily="18" charset="0"/>
              </a:rPr>
              <a:t>4. B</a:t>
            </a:r>
            <a:r>
              <a:rPr lang="es-ES" sz="2200" b="1" dirty="0">
                <a:effectLst/>
                <a:ea typeface="Times New Roman" panose="02020603050405020304" pitchFamily="18" charset="0"/>
              </a:rPr>
              <a:t>ienes duraderos reingresados</a:t>
            </a:r>
          </a:p>
          <a:p>
            <a:pPr marL="0" indent="0">
              <a:buNone/>
            </a:pPr>
            <a:endParaRPr lang="es-ES" sz="1200" b="1" dirty="0"/>
          </a:p>
          <a:p>
            <a:pPr marL="0" indent="0" algn="just">
              <a:buNone/>
            </a:pPr>
            <a:r>
              <a:rPr lang="es-CR" sz="2200" b="1" dirty="0">
                <a:effectLst/>
                <a:ea typeface="Times New Roman" panose="02020603050405020304" pitchFamily="18" charset="0"/>
              </a:rPr>
              <a:t>Aspectos para el registro en el SICA</a:t>
            </a:r>
            <a:endParaRPr lang="es-CR" sz="2200" dirty="0">
              <a:effectLst/>
              <a:ea typeface="Times New Roman" panose="02020603050405020304" pitchFamily="18" charset="0"/>
            </a:endParaRPr>
          </a:p>
          <a:p>
            <a:pPr marL="0" indent="0" algn="just">
              <a:buNone/>
            </a:pPr>
            <a:r>
              <a:rPr lang="es-CR" sz="1800" dirty="0">
                <a:effectLst/>
                <a:ea typeface="Times New Roman" panose="02020603050405020304" pitchFamily="18" charset="0"/>
              </a:rPr>
              <a:t> </a:t>
            </a:r>
            <a:endParaRPr lang="es-CR" dirty="0">
              <a:effectLst/>
              <a:ea typeface="Times New Roman" panose="02020603050405020304" pitchFamily="18" charset="0"/>
              <a:cs typeface="Times New Roman" panose="02020603050405020304" pitchFamily="18" charset="0"/>
            </a:endParaRPr>
          </a:p>
          <a:p>
            <a:pPr algn="just"/>
            <a:r>
              <a:rPr lang="es-ES" dirty="0"/>
              <a:t>La placa registrada en el SICA  debe ser  igual a la placa física localizada.</a:t>
            </a:r>
          </a:p>
          <a:p>
            <a:pPr marL="0" indent="0" algn="just">
              <a:buNone/>
            </a:pPr>
            <a:endParaRPr lang="es-ES" dirty="0"/>
          </a:p>
          <a:p>
            <a:pPr algn="just"/>
            <a:r>
              <a:rPr lang="es-ES" dirty="0"/>
              <a:t>La descripción que se visualiza en el sistema y que se encuentra asociada a la placa reingresada debe coincidir con el activo físico ubicado.</a:t>
            </a:r>
          </a:p>
          <a:p>
            <a:pPr marL="0" indent="0" algn="just">
              <a:buNone/>
            </a:pPr>
            <a:endParaRPr lang="es-ES" dirty="0"/>
          </a:p>
          <a:p>
            <a:pPr algn="just"/>
            <a:r>
              <a:rPr lang="es-ES" dirty="0"/>
              <a:t>Tener el debido cuidado en los procesos de inventario al digitar activos, para no dar de alta a activos inexistentes. </a:t>
            </a:r>
          </a:p>
          <a:p>
            <a:pPr marL="0" indent="0" algn="just">
              <a:buNone/>
            </a:pPr>
            <a:endParaRPr lang="es-ES" dirty="0"/>
          </a:p>
        </p:txBody>
      </p:sp>
    </p:spTree>
    <p:extLst>
      <p:ext uri="{BB962C8B-B14F-4D97-AF65-F5344CB8AC3E}">
        <p14:creationId xmlns:p14="http://schemas.microsoft.com/office/powerpoint/2010/main" val="1698593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C62338-0D75-46EC-8AE9-0DEC69E5B925}"/>
              </a:ext>
            </a:extLst>
          </p:cNvPr>
          <p:cNvSpPr>
            <a:spLocks noGrp="1"/>
          </p:cNvSpPr>
          <p:nvPr>
            <p:ph type="title"/>
          </p:nvPr>
        </p:nvSpPr>
        <p:spPr/>
        <p:txBody>
          <a:bodyPr>
            <a:noAutofit/>
          </a:bodyPr>
          <a:lstStyle/>
          <a:p>
            <a:pPr algn="just"/>
            <a:r>
              <a:rPr lang="es-ES" sz="2800" dirty="0"/>
              <a:t>Canales de comunicación efectivos entre las personas que compran y las que registran activos</a:t>
            </a:r>
            <a:endParaRPr lang="es-CR" sz="2800" dirty="0"/>
          </a:p>
        </p:txBody>
      </p:sp>
      <p:sp>
        <p:nvSpPr>
          <p:cNvPr id="3" name="Marcador de contenido 2">
            <a:extLst>
              <a:ext uri="{FF2B5EF4-FFF2-40B4-BE49-F238E27FC236}">
                <a16:creationId xmlns:a16="http://schemas.microsoft.com/office/drawing/2014/main" id="{F1D4D6D4-7BC5-4BAD-8A11-958D05AD2F8F}"/>
              </a:ext>
            </a:extLst>
          </p:cNvPr>
          <p:cNvSpPr>
            <a:spLocks noGrp="1"/>
          </p:cNvSpPr>
          <p:nvPr>
            <p:ph idx="1"/>
          </p:nvPr>
        </p:nvSpPr>
        <p:spPr/>
        <p:txBody>
          <a:bodyPr>
            <a:normAutofit lnSpcReduction="10000"/>
          </a:bodyPr>
          <a:lstStyle/>
          <a:p>
            <a:pPr algn="just"/>
            <a:r>
              <a:rPr lang="es-ES" b="1" dirty="0"/>
              <a:t>Ejecutores de presupuesto:</a:t>
            </a:r>
          </a:p>
          <a:p>
            <a:pPr lvl="1" algn="just"/>
            <a:r>
              <a:rPr lang="es-ES" dirty="0"/>
              <a:t>Deben velar para que en los procedimientos de compras se indiquen los costos unitarios, de cada artículo sujeto a ser patrimoniable. El desglose total que aporta el oferente debe coincidir con el total de la oferta. </a:t>
            </a:r>
          </a:p>
          <a:p>
            <a:pPr lvl="1" algn="just"/>
            <a:r>
              <a:rPr lang="es-ES" dirty="0"/>
              <a:t>Comunicar oportunamente al registrador de activos que las compras fueron recibidas a satisfacción, adjuntarle el acta y pedido correspondiente o bien indicarle las reservas y facturas en caso de compras por caja chica.</a:t>
            </a:r>
          </a:p>
          <a:p>
            <a:pPr algn="just"/>
            <a:r>
              <a:rPr lang="es-ES" b="1" dirty="0"/>
              <a:t>Registradores de activos: </a:t>
            </a:r>
          </a:p>
          <a:p>
            <a:pPr lvl="1" algn="just"/>
            <a:r>
              <a:rPr lang="es-ES" dirty="0"/>
              <a:t>Incluir en tiempo y forma los registros correspondientes a activos fijos, siguiendo lo indicado en el Manual de usuario del SICA. </a:t>
            </a:r>
          </a:p>
          <a:p>
            <a:pPr lvl="1" algn="just"/>
            <a:r>
              <a:rPr lang="es-ES" dirty="0"/>
              <a:t>Cuando las adquisiciones ejecuten por una línea general, como: sistema, equipo, muebles modulares, entre otros, se recuerda que deben buscar la descripción específica del Catálogo de Bienes y Servicios, que concuerde con el artículo físico, ejemplo: Sistema de Circuito cerrado: cámara, monitor, servidor, grabador.  </a:t>
            </a:r>
            <a:endParaRPr lang="es-CR" dirty="0"/>
          </a:p>
        </p:txBody>
      </p:sp>
    </p:spTree>
    <p:extLst>
      <p:ext uri="{BB962C8B-B14F-4D97-AF65-F5344CB8AC3E}">
        <p14:creationId xmlns:p14="http://schemas.microsoft.com/office/powerpoint/2010/main" val="12921808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D06CB8D-3A3D-48AE-896F-F0DB50584CBE}"/>
              </a:ext>
            </a:extLst>
          </p:cNvPr>
          <p:cNvSpPr>
            <a:spLocks noGrp="1"/>
          </p:cNvSpPr>
          <p:nvPr>
            <p:ph type="title"/>
          </p:nvPr>
        </p:nvSpPr>
        <p:spPr/>
        <p:txBody>
          <a:bodyPr/>
          <a:lstStyle/>
          <a:p>
            <a:pPr algn="just"/>
            <a:r>
              <a:rPr lang="es-CR" dirty="0"/>
              <a:t>Manual de usuario para el registro de activos fijos en el SICA-PJ</a:t>
            </a:r>
          </a:p>
        </p:txBody>
      </p:sp>
      <p:sp>
        <p:nvSpPr>
          <p:cNvPr id="3" name="Marcador de contenido 2">
            <a:extLst>
              <a:ext uri="{FF2B5EF4-FFF2-40B4-BE49-F238E27FC236}">
                <a16:creationId xmlns:a16="http://schemas.microsoft.com/office/drawing/2014/main" id="{1605BF1D-B435-473F-9CA4-4ACB775D0CAE}"/>
              </a:ext>
            </a:extLst>
          </p:cNvPr>
          <p:cNvSpPr>
            <a:spLocks noGrp="1"/>
          </p:cNvSpPr>
          <p:nvPr>
            <p:ph idx="1"/>
          </p:nvPr>
        </p:nvSpPr>
        <p:spPr/>
        <p:txBody>
          <a:bodyPr>
            <a:normAutofit/>
          </a:bodyPr>
          <a:lstStyle/>
          <a:p>
            <a:pPr marL="0" indent="0" algn="just">
              <a:buNone/>
            </a:pPr>
            <a:r>
              <a:rPr lang="es-CR" sz="2400" b="1" dirty="0"/>
              <a:t>Circular N° 46-2020, del Departamento de Proveeduría. Actualización del Manual de usuario para el registro de activos fijos en el SICA-PJ, al 21 de setiembre del año 2020.</a:t>
            </a:r>
          </a:p>
          <a:p>
            <a:pPr marL="0" indent="0">
              <a:buNone/>
            </a:pPr>
            <a:endParaRPr lang="es-CR" sz="2400" b="1" dirty="0"/>
          </a:p>
          <a:p>
            <a:r>
              <a:rPr lang="es-CR" sz="2400" dirty="0"/>
              <a:t>Paso a paso de como llenar la información en el sistema. </a:t>
            </a:r>
          </a:p>
          <a:p>
            <a:r>
              <a:rPr lang="es-CR" sz="2400" dirty="0"/>
              <a:t>Ejemplos, sobre información por indicar. </a:t>
            </a:r>
          </a:p>
        </p:txBody>
      </p:sp>
    </p:spTree>
    <p:extLst>
      <p:ext uri="{BB962C8B-B14F-4D97-AF65-F5344CB8AC3E}">
        <p14:creationId xmlns:p14="http://schemas.microsoft.com/office/powerpoint/2010/main" val="1392042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CB8E87-BF79-41B3-B7F1-37EA704476EF}"/>
              </a:ext>
            </a:extLst>
          </p:cNvPr>
          <p:cNvSpPr>
            <a:spLocks noGrp="1"/>
          </p:cNvSpPr>
          <p:nvPr>
            <p:ph type="title"/>
          </p:nvPr>
        </p:nvSpPr>
        <p:spPr/>
        <p:txBody>
          <a:bodyPr/>
          <a:lstStyle/>
          <a:p>
            <a:r>
              <a:rPr lang="es-CR" dirty="0"/>
              <a:t>Ajustes en el SICA</a:t>
            </a:r>
          </a:p>
        </p:txBody>
      </p:sp>
      <p:sp>
        <p:nvSpPr>
          <p:cNvPr id="3" name="Marcador de contenido 2">
            <a:extLst>
              <a:ext uri="{FF2B5EF4-FFF2-40B4-BE49-F238E27FC236}">
                <a16:creationId xmlns:a16="http://schemas.microsoft.com/office/drawing/2014/main" id="{FFEA2D86-662B-48E5-86E4-A1642032D533}"/>
              </a:ext>
            </a:extLst>
          </p:cNvPr>
          <p:cNvSpPr>
            <a:spLocks noGrp="1"/>
          </p:cNvSpPr>
          <p:nvPr>
            <p:ph idx="1"/>
          </p:nvPr>
        </p:nvSpPr>
        <p:spPr>
          <a:xfrm>
            <a:off x="677334" y="1686344"/>
            <a:ext cx="9257241" cy="4819231"/>
          </a:xfrm>
        </p:spPr>
        <p:txBody>
          <a:bodyPr>
            <a:normAutofit/>
          </a:bodyPr>
          <a:lstStyle/>
          <a:p>
            <a:pPr marL="0" indent="0" algn="just">
              <a:buNone/>
            </a:pPr>
            <a:r>
              <a:rPr lang="es-CR" b="1" dirty="0"/>
              <a:t>Circulares N°29-2018 y N°04-2019, del Departamento de Proveeduría. </a:t>
            </a:r>
          </a:p>
          <a:p>
            <a:pPr marL="0" indent="0" algn="just">
              <a:buNone/>
            </a:pPr>
            <a:endParaRPr lang="es-CR" dirty="0"/>
          </a:p>
          <a:p>
            <a:pPr algn="just"/>
            <a:r>
              <a:rPr lang="es-CR" dirty="0"/>
              <a:t>Las Administraciones Regionales deben velar porque los traslados de activos entre oficinas de su circuito se apliquen oportunamente en el SICA.</a:t>
            </a:r>
          </a:p>
          <a:p>
            <a:pPr algn="just"/>
            <a:r>
              <a:rPr lang="es-CR" dirty="0"/>
              <a:t>Cuando exista traslados de activos entre Administraciones Regionales, se deberá informar a la Proveeduría, para que se apliquen los ajustes en el sistema, con el respaldo respectivo.</a:t>
            </a:r>
          </a:p>
          <a:p>
            <a:pPr algn="just"/>
            <a:r>
              <a:rPr lang="es-CR" dirty="0"/>
              <a:t>Los activos entregados a la Dirección de Tecnología de la Información para su disposición final o redistribución, deben ser ajustados por dicha Dirección.</a:t>
            </a:r>
          </a:p>
          <a:p>
            <a:pPr algn="just"/>
            <a:r>
              <a:rPr lang="es-CR" dirty="0"/>
              <a:t>Los activos entregados a bodegas de la Proveeduría, se ajustarán por defecto en el sistema, sin embargo, las Administraciones deben dar seguimiento, para mantener un control cruzado. </a:t>
            </a:r>
          </a:p>
        </p:txBody>
      </p:sp>
    </p:spTree>
    <p:extLst>
      <p:ext uri="{BB962C8B-B14F-4D97-AF65-F5344CB8AC3E}">
        <p14:creationId xmlns:p14="http://schemas.microsoft.com/office/powerpoint/2010/main" val="38657512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103E01-5D50-4569-8FFC-95F9E44B4EC9}"/>
              </a:ext>
            </a:extLst>
          </p:cNvPr>
          <p:cNvSpPr>
            <a:spLocks noGrp="1"/>
          </p:cNvSpPr>
          <p:nvPr>
            <p:ph type="title"/>
          </p:nvPr>
        </p:nvSpPr>
        <p:spPr>
          <a:xfrm>
            <a:off x="1203361" y="742950"/>
            <a:ext cx="7064032" cy="976408"/>
          </a:xfrm>
        </p:spPr>
        <p:txBody>
          <a:bodyPr>
            <a:normAutofit fontScale="90000"/>
          </a:bodyPr>
          <a:lstStyle/>
          <a:p>
            <a:r>
              <a:rPr lang="es-ES" dirty="0"/>
              <a:t>Bajas de bienes muebles</a:t>
            </a:r>
            <a:br>
              <a:rPr lang="es-ES" sz="2800" b="1" dirty="0">
                <a:ea typeface="Times New Roman" panose="02020603050405020304" pitchFamily="18" charset="0"/>
              </a:rPr>
            </a:br>
            <a:endParaRPr lang="es-CR" sz="2800" dirty="0"/>
          </a:p>
        </p:txBody>
      </p:sp>
      <p:sp>
        <p:nvSpPr>
          <p:cNvPr id="15" name="Content Placeholder 14">
            <a:extLst>
              <a:ext uri="{FF2B5EF4-FFF2-40B4-BE49-F238E27FC236}">
                <a16:creationId xmlns:a16="http://schemas.microsoft.com/office/drawing/2014/main" id="{B7788B57-7C61-4AF9-93C7-1D31D801E6DE}"/>
              </a:ext>
            </a:extLst>
          </p:cNvPr>
          <p:cNvSpPr>
            <a:spLocks noGrp="1"/>
          </p:cNvSpPr>
          <p:nvPr>
            <p:ph idx="1"/>
          </p:nvPr>
        </p:nvSpPr>
        <p:spPr>
          <a:xfrm>
            <a:off x="1203361" y="1905001"/>
            <a:ext cx="8359718" cy="3371850"/>
          </a:xfrm>
        </p:spPr>
        <p:txBody>
          <a:bodyPr>
            <a:normAutofit/>
          </a:bodyPr>
          <a:lstStyle/>
          <a:p>
            <a:pPr marL="0" indent="0">
              <a:buNone/>
            </a:pPr>
            <a:endParaRPr lang="es-ES" sz="2000" b="1" dirty="0">
              <a:effectLst/>
              <a:ea typeface="Times New Roman" panose="02020603050405020304" pitchFamily="18" charset="0"/>
            </a:endParaRPr>
          </a:p>
          <a:p>
            <a:pPr marL="0" indent="0" algn="just">
              <a:buNone/>
            </a:pPr>
            <a:r>
              <a:rPr lang="es-ES" sz="2000" dirty="0">
                <a:ea typeface="Times New Roman" panose="02020603050405020304" pitchFamily="18" charset="0"/>
              </a:rPr>
              <a:t>El importe en libros de un elemento de propiedades, planta y equipo se dará de baja:</a:t>
            </a:r>
          </a:p>
          <a:p>
            <a:pPr marL="0" indent="0" algn="just">
              <a:buNone/>
            </a:pPr>
            <a:endParaRPr lang="es-ES" sz="2000" dirty="0">
              <a:effectLst/>
              <a:ea typeface="Times New Roman" panose="02020603050405020304" pitchFamily="18" charset="0"/>
            </a:endParaRPr>
          </a:p>
          <a:p>
            <a:pPr algn="just"/>
            <a:r>
              <a:rPr lang="es-ES" sz="2000" dirty="0">
                <a:ea typeface="Times New Roman" panose="02020603050405020304" pitchFamily="18" charset="0"/>
              </a:rPr>
              <a:t>Por disposición; o</a:t>
            </a:r>
          </a:p>
          <a:p>
            <a:pPr algn="just"/>
            <a:r>
              <a:rPr lang="es-ES" sz="2000" dirty="0">
                <a:effectLst/>
                <a:ea typeface="Times New Roman" panose="02020603050405020304" pitchFamily="18" charset="0"/>
              </a:rPr>
              <a:t>Cuando no se espere obtener ningún beneficio económico o potencial de servicio futuros por su uso.</a:t>
            </a:r>
          </a:p>
          <a:p>
            <a:pPr marL="0" indent="0" algn="just">
              <a:buNone/>
            </a:pPr>
            <a:r>
              <a:rPr lang="es-CR" sz="2000" dirty="0">
                <a:effectLst/>
                <a:ea typeface="Times New Roman" panose="02020603050405020304" pitchFamily="18" charset="0"/>
              </a:rPr>
              <a:t> </a:t>
            </a:r>
            <a:endParaRPr lang="es-CR" sz="2000"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44451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3B7CD1-D6E9-4B7A-9FCE-E4C2D409694C}"/>
              </a:ext>
            </a:extLst>
          </p:cNvPr>
          <p:cNvSpPr>
            <a:spLocks noGrp="1"/>
          </p:cNvSpPr>
          <p:nvPr>
            <p:ph type="title"/>
          </p:nvPr>
        </p:nvSpPr>
        <p:spPr/>
        <p:txBody>
          <a:bodyPr/>
          <a:lstStyle/>
          <a:p>
            <a:r>
              <a:rPr lang="es-CR" dirty="0"/>
              <a:t>Donaciones y Destrucciones</a:t>
            </a:r>
          </a:p>
        </p:txBody>
      </p:sp>
      <p:sp>
        <p:nvSpPr>
          <p:cNvPr id="3" name="Marcador de contenido 2">
            <a:extLst>
              <a:ext uri="{FF2B5EF4-FFF2-40B4-BE49-F238E27FC236}">
                <a16:creationId xmlns:a16="http://schemas.microsoft.com/office/drawing/2014/main" id="{AA070CF1-D36E-4A07-80C9-0EB0842B9F34}"/>
              </a:ext>
            </a:extLst>
          </p:cNvPr>
          <p:cNvSpPr>
            <a:spLocks noGrp="1"/>
          </p:cNvSpPr>
          <p:nvPr>
            <p:ph idx="1"/>
          </p:nvPr>
        </p:nvSpPr>
        <p:spPr>
          <a:xfrm>
            <a:off x="677334" y="1930400"/>
            <a:ext cx="8596668" cy="3880773"/>
          </a:xfrm>
        </p:spPr>
        <p:txBody>
          <a:bodyPr/>
          <a:lstStyle/>
          <a:p>
            <a:pPr algn="just"/>
            <a:r>
              <a:rPr lang="es-CR" dirty="0"/>
              <a:t>Como primer paso antes de incluir activos en actas de baja, las Administraciones deben cerciorarse que los bienes ya no cuenten con garantía de fábrica. </a:t>
            </a:r>
          </a:p>
          <a:p>
            <a:pPr algn="just"/>
            <a:r>
              <a:rPr lang="es-CR" dirty="0"/>
              <a:t>El plazo para el registro inicial de activos en actas de donación o destrucción en el SICA y su ejecución final, debe realizarse en un tiempo máximo de 2 meses.</a:t>
            </a:r>
          </a:p>
          <a:p>
            <a:pPr algn="just"/>
            <a:r>
              <a:rPr lang="es-CR" dirty="0"/>
              <a:t>Cada activo debe respaldarse con el criterio técnico correspondiente que avale la baja de los bienes. </a:t>
            </a:r>
          </a:p>
          <a:p>
            <a:pPr algn="just"/>
            <a:r>
              <a:rPr lang="es-CR" dirty="0"/>
              <a:t>Se debe utilizar el formato de acta final que se dispone para tales fines. </a:t>
            </a:r>
          </a:p>
          <a:p>
            <a:pPr algn="just"/>
            <a:r>
              <a:rPr lang="es-CR" dirty="0"/>
              <a:t>Es responsabilidad de las Administraciones cerciorarse que la totalidad de artículos consignados en el acta hayan sido destruidos o donados. </a:t>
            </a:r>
          </a:p>
        </p:txBody>
      </p:sp>
    </p:spTree>
    <p:extLst>
      <p:ext uri="{BB962C8B-B14F-4D97-AF65-F5344CB8AC3E}">
        <p14:creationId xmlns:p14="http://schemas.microsoft.com/office/powerpoint/2010/main" val="4863102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365E40-CC41-4D2C-8CDB-8CE7CA0B3E57}"/>
              </a:ext>
            </a:extLst>
          </p:cNvPr>
          <p:cNvSpPr>
            <a:spLocks noGrp="1"/>
          </p:cNvSpPr>
          <p:nvPr>
            <p:ph type="title"/>
          </p:nvPr>
        </p:nvSpPr>
        <p:spPr/>
        <p:txBody>
          <a:bodyPr/>
          <a:lstStyle/>
          <a:p>
            <a:r>
              <a:rPr lang="es-CR" dirty="0"/>
              <a:t>Robos y Extravíos</a:t>
            </a:r>
          </a:p>
        </p:txBody>
      </p:sp>
      <p:sp>
        <p:nvSpPr>
          <p:cNvPr id="3" name="Marcador de contenido 2">
            <a:extLst>
              <a:ext uri="{FF2B5EF4-FFF2-40B4-BE49-F238E27FC236}">
                <a16:creationId xmlns:a16="http://schemas.microsoft.com/office/drawing/2014/main" id="{35434332-3980-4735-969F-C059934C13B2}"/>
              </a:ext>
            </a:extLst>
          </p:cNvPr>
          <p:cNvSpPr>
            <a:spLocks noGrp="1"/>
          </p:cNvSpPr>
          <p:nvPr>
            <p:ph idx="1"/>
          </p:nvPr>
        </p:nvSpPr>
        <p:spPr/>
        <p:txBody>
          <a:bodyPr>
            <a:normAutofit/>
          </a:bodyPr>
          <a:lstStyle/>
          <a:p>
            <a:pPr marL="0" indent="0" algn="just">
              <a:buNone/>
            </a:pPr>
            <a:r>
              <a:rPr lang="es-CR" sz="2000" b="1" dirty="0"/>
              <a:t>Circular N° 35-2018, del Departamento de Proveeduría, </a:t>
            </a:r>
            <a:r>
              <a:rPr lang="es-ES" sz="2000" b="1" dirty="0"/>
              <a:t>	Obligación de los diferentes despachos judiciales para informar al Departamento de Proveeduría cuando existan robos y extravíos de activos del Poder Judicial, para aplicar los ajustes correspondientes en el SICA-PJ.</a:t>
            </a:r>
          </a:p>
          <a:p>
            <a:pPr algn="just"/>
            <a:endParaRPr lang="es-ES" sz="2000" dirty="0"/>
          </a:p>
          <a:p>
            <a:pPr algn="just"/>
            <a:r>
              <a:rPr lang="es-ES" sz="2000" dirty="0"/>
              <a:t>Informar en tiempo y forma, conforme al artículo 71. Robo y Desaparición de activos. Establecido en el Reglamento para el Registro, Control y uso de activos institucionales del Poder Judicial. </a:t>
            </a:r>
            <a:endParaRPr lang="es-CR" sz="2000" dirty="0"/>
          </a:p>
        </p:txBody>
      </p:sp>
    </p:spTree>
    <p:extLst>
      <p:ext uri="{BB962C8B-B14F-4D97-AF65-F5344CB8AC3E}">
        <p14:creationId xmlns:p14="http://schemas.microsoft.com/office/powerpoint/2010/main" val="2666896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103E01-5D50-4569-8FFC-95F9E44B4EC9}"/>
              </a:ext>
            </a:extLst>
          </p:cNvPr>
          <p:cNvSpPr>
            <a:spLocks noGrp="1"/>
          </p:cNvSpPr>
          <p:nvPr>
            <p:ph type="title"/>
          </p:nvPr>
        </p:nvSpPr>
        <p:spPr>
          <a:xfrm>
            <a:off x="1328257" y="492231"/>
            <a:ext cx="8082443" cy="1154203"/>
          </a:xfrm>
        </p:spPr>
        <p:txBody>
          <a:bodyPr>
            <a:normAutofit fontScale="90000"/>
          </a:bodyPr>
          <a:lstStyle/>
          <a:p>
            <a:pPr algn="just"/>
            <a:r>
              <a:rPr lang="es-ES" dirty="0"/>
              <a:t>Registro  bienes muebles en el SICA</a:t>
            </a:r>
            <a:br>
              <a:rPr lang="es-ES" dirty="0"/>
            </a:br>
            <a:r>
              <a:rPr lang="es-ES" dirty="0"/>
              <a:t>Marco legal</a:t>
            </a:r>
            <a:endParaRPr lang="es-CR" dirty="0"/>
          </a:p>
        </p:txBody>
      </p:sp>
      <p:sp>
        <p:nvSpPr>
          <p:cNvPr id="15" name="Content Placeholder 14">
            <a:extLst>
              <a:ext uri="{FF2B5EF4-FFF2-40B4-BE49-F238E27FC236}">
                <a16:creationId xmlns:a16="http://schemas.microsoft.com/office/drawing/2014/main" id="{B7788B57-7C61-4AF9-93C7-1D31D801E6DE}"/>
              </a:ext>
            </a:extLst>
          </p:cNvPr>
          <p:cNvSpPr>
            <a:spLocks noGrp="1"/>
          </p:cNvSpPr>
          <p:nvPr>
            <p:ph idx="1"/>
          </p:nvPr>
        </p:nvSpPr>
        <p:spPr>
          <a:xfrm>
            <a:off x="1328257" y="1551184"/>
            <a:ext cx="8196744" cy="5440166"/>
          </a:xfrm>
        </p:spPr>
        <p:txBody>
          <a:bodyPr>
            <a:normAutofit/>
          </a:bodyPr>
          <a:lstStyle/>
          <a:p>
            <a:pPr marL="0" indent="0" algn="just">
              <a:buNone/>
            </a:pPr>
            <a:endParaRPr lang="es-ES" dirty="0"/>
          </a:p>
          <a:p>
            <a:pPr marL="0" indent="0" algn="just">
              <a:buNone/>
            </a:pPr>
            <a:r>
              <a:rPr lang="es-ES" b="1" dirty="0"/>
              <a:t>Criterio para el reconocimiento de un elemento de Propiedades, planta y equipo </a:t>
            </a:r>
            <a:r>
              <a:rPr lang="es-ES" sz="1700" b="1" dirty="0"/>
              <a:t>(NICSP 17)</a:t>
            </a:r>
          </a:p>
          <a:p>
            <a:pPr marL="0" indent="0" algn="just">
              <a:buNone/>
            </a:pPr>
            <a:endParaRPr lang="es-ES" dirty="0"/>
          </a:p>
          <a:p>
            <a:pPr algn="just"/>
            <a:r>
              <a:rPr lang="es-ES" dirty="0"/>
              <a:t>Activos tangibles que posee una entidad para su uso en la producción o suministro de bienes o servicios.</a:t>
            </a:r>
          </a:p>
          <a:p>
            <a:pPr algn="just"/>
            <a:r>
              <a:rPr lang="es-ES" dirty="0"/>
              <a:t>Activos que se espera su utilización más de un periodo contable.</a:t>
            </a:r>
          </a:p>
          <a:p>
            <a:pPr algn="just"/>
            <a:r>
              <a:rPr lang="es-ES" dirty="0"/>
              <a:t>El costo o el valor razonable puede ser medido de forma fiable.</a:t>
            </a:r>
          </a:p>
          <a:p>
            <a:pPr algn="just"/>
            <a:endParaRPr lang="es-ES" dirty="0"/>
          </a:p>
          <a:p>
            <a:pPr marL="0" indent="0" algn="just">
              <a:buNone/>
            </a:pPr>
            <a:r>
              <a:rPr lang="es-ES" sz="1800" b="0" i="0" u="none" strike="noStrike" baseline="0" dirty="0">
                <a:solidFill>
                  <a:srgbClr val="000000"/>
                </a:solidFill>
              </a:rPr>
              <a:t>Las Instituciones del Sector Público Costarricense están obligadas a capitalizar las partidas de Bienes Duraderos nuevos o ya existentes, relacionados con las partidas presupuestarias de: maquinaria, equipo y mobiliario, construcciones adiciones y mejoras; bienes duraderos diversos y bienes preexistentes, </a:t>
            </a:r>
            <a:r>
              <a:rPr lang="es-ES" sz="1800" b="1" i="0" u="none" strike="noStrike" baseline="0" dirty="0">
                <a:solidFill>
                  <a:srgbClr val="000000"/>
                </a:solidFill>
              </a:rPr>
              <a:t>independientemente de su monto de adquisición.</a:t>
            </a:r>
            <a:endParaRPr lang="es-CR" b="1" dirty="0"/>
          </a:p>
        </p:txBody>
      </p:sp>
    </p:spTree>
    <p:extLst>
      <p:ext uri="{BB962C8B-B14F-4D97-AF65-F5344CB8AC3E}">
        <p14:creationId xmlns:p14="http://schemas.microsoft.com/office/powerpoint/2010/main" val="15668784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2A8491-C35C-40C0-9EFF-C3B6B858EFFE}"/>
              </a:ext>
            </a:extLst>
          </p:cNvPr>
          <p:cNvSpPr>
            <a:spLocks noGrp="1"/>
          </p:cNvSpPr>
          <p:nvPr>
            <p:ph type="title"/>
          </p:nvPr>
        </p:nvSpPr>
        <p:spPr/>
        <p:txBody>
          <a:bodyPr/>
          <a:lstStyle/>
          <a:p>
            <a:r>
              <a:rPr lang="es-CR" dirty="0"/>
              <a:t>Ejecución de garantía, activos del Poder Judicial</a:t>
            </a:r>
          </a:p>
        </p:txBody>
      </p:sp>
      <p:sp>
        <p:nvSpPr>
          <p:cNvPr id="3" name="Marcador de contenido 2">
            <a:extLst>
              <a:ext uri="{FF2B5EF4-FFF2-40B4-BE49-F238E27FC236}">
                <a16:creationId xmlns:a16="http://schemas.microsoft.com/office/drawing/2014/main" id="{E46D4F99-5505-4024-B4D7-3FC6D04EB68D}"/>
              </a:ext>
            </a:extLst>
          </p:cNvPr>
          <p:cNvSpPr>
            <a:spLocks noGrp="1"/>
          </p:cNvSpPr>
          <p:nvPr>
            <p:ph idx="1"/>
          </p:nvPr>
        </p:nvSpPr>
        <p:spPr/>
        <p:txBody>
          <a:bodyPr>
            <a:normAutofit fontScale="92500" lnSpcReduction="10000"/>
          </a:bodyPr>
          <a:lstStyle/>
          <a:p>
            <a:pPr algn="just"/>
            <a:r>
              <a:rPr lang="es-CR" dirty="0"/>
              <a:t>Circular N.23-2020 del Departamento de Proveeduría. </a:t>
            </a:r>
            <a:r>
              <a:rPr lang="es-ES" dirty="0"/>
              <a:t>Guía para la ejecución de garantías de fábrica de activos fijos del Poder Judicial.</a:t>
            </a:r>
          </a:p>
          <a:p>
            <a:pPr algn="just"/>
            <a:r>
              <a:rPr lang="es-ES" dirty="0"/>
              <a:t>Circular N. 55-2021 del Departamento de Proveeduría. Procedimiento para la aceptación de artículos por cambio de garantía.</a:t>
            </a:r>
          </a:p>
          <a:p>
            <a:pPr marL="0" indent="0" algn="just">
              <a:buNone/>
            </a:pPr>
            <a:endParaRPr lang="es-CR" b="1" dirty="0"/>
          </a:p>
          <a:p>
            <a:pPr marL="0" indent="0" algn="just">
              <a:buNone/>
            </a:pPr>
            <a:r>
              <a:rPr lang="es-CR" b="1" dirty="0"/>
              <a:t>Cuando se reemplace el activo por otro bien se debe seguir el siguiente procedimiento: </a:t>
            </a:r>
          </a:p>
          <a:p>
            <a:pPr marL="0" indent="0" algn="just">
              <a:buNone/>
            </a:pPr>
            <a:endParaRPr lang="es-CR" b="1" dirty="0"/>
          </a:p>
          <a:p>
            <a:pPr algn="just"/>
            <a:r>
              <a:rPr lang="es-CR" dirty="0"/>
              <a:t>Formato de acta manual para el cambio de garantía firmado por el área técnica. </a:t>
            </a:r>
          </a:p>
          <a:p>
            <a:pPr algn="just"/>
            <a:r>
              <a:rPr lang="es-CR" dirty="0"/>
              <a:t>El activo nuevo debe ser ingresado en el SICA con otra numeración y el dañado se debe dar de baja. La garantía inicia desde cero a partir de la nueva fecha de recepción. </a:t>
            </a:r>
          </a:p>
          <a:p>
            <a:endParaRPr lang="es-CR" dirty="0"/>
          </a:p>
        </p:txBody>
      </p:sp>
    </p:spTree>
    <p:extLst>
      <p:ext uri="{BB962C8B-B14F-4D97-AF65-F5344CB8AC3E}">
        <p14:creationId xmlns:p14="http://schemas.microsoft.com/office/powerpoint/2010/main" val="680327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0A2843-F6CF-4150-BAA2-F45E097B96A5}"/>
              </a:ext>
            </a:extLst>
          </p:cNvPr>
          <p:cNvSpPr>
            <a:spLocks noGrp="1"/>
          </p:cNvSpPr>
          <p:nvPr>
            <p:ph type="title"/>
          </p:nvPr>
        </p:nvSpPr>
        <p:spPr/>
        <p:txBody>
          <a:bodyPr/>
          <a:lstStyle/>
          <a:p>
            <a:r>
              <a:rPr lang="es-ES" dirty="0"/>
              <a:t>Inventarios de activos fijos</a:t>
            </a:r>
            <a:endParaRPr lang="es-CR" dirty="0"/>
          </a:p>
        </p:txBody>
      </p:sp>
      <p:sp>
        <p:nvSpPr>
          <p:cNvPr id="3" name="Marcador de contenido 2">
            <a:extLst>
              <a:ext uri="{FF2B5EF4-FFF2-40B4-BE49-F238E27FC236}">
                <a16:creationId xmlns:a16="http://schemas.microsoft.com/office/drawing/2014/main" id="{19537B39-BCF6-4D3B-9F26-1C5FC361D19A}"/>
              </a:ext>
            </a:extLst>
          </p:cNvPr>
          <p:cNvSpPr>
            <a:spLocks noGrp="1"/>
          </p:cNvSpPr>
          <p:nvPr>
            <p:ph idx="1"/>
          </p:nvPr>
        </p:nvSpPr>
        <p:spPr>
          <a:xfrm>
            <a:off x="763059" y="1930400"/>
            <a:ext cx="8596668" cy="3880773"/>
          </a:xfrm>
        </p:spPr>
        <p:txBody>
          <a:bodyPr/>
          <a:lstStyle/>
          <a:p>
            <a:pPr algn="just"/>
            <a:r>
              <a:rPr lang="es-ES" dirty="0"/>
              <a:t>Cronograma y circular de inicio N° 53-2021. </a:t>
            </a:r>
          </a:p>
          <a:p>
            <a:pPr algn="just"/>
            <a:r>
              <a:rPr lang="es-ES" dirty="0"/>
              <a:t>Instructivo para el levantamiento físico del inventario de activos fijos en el Poder Judicial, periodo 2021.</a:t>
            </a:r>
          </a:p>
          <a:p>
            <a:pPr algn="just"/>
            <a:r>
              <a:rPr lang="es-ES" dirty="0"/>
              <a:t>Capacitaciones en sitio. </a:t>
            </a:r>
          </a:p>
          <a:p>
            <a:pPr algn="just"/>
            <a:r>
              <a:rPr lang="es-ES" dirty="0"/>
              <a:t>Herramientas Handheld, que permiten la lectura de códigos QR, lo cual agiliza, minimiza tiempos, da mas fiabilidad al proceso. </a:t>
            </a:r>
          </a:p>
          <a:p>
            <a:pPr algn="just"/>
            <a:r>
              <a:rPr lang="es-ES" dirty="0"/>
              <a:t>Cierre de pantallas y posterior depuración de los faltantes, para lo que se les otorga un tiempo adicional a cada Administración Regional.</a:t>
            </a:r>
          </a:p>
          <a:p>
            <a:pPr algn="just"/>
            <a:r>
              <a:rPr lang="es-ES" dirty="0"/>
              <a:t>Plantilla Informe final sobre los resultados del inventario de activos fijos.</a:t>
            </a:r>
          </a:p>
          <a:p>
            <a:pPr algn="just"/>
            <a:r>
              <a:rPr lang="es-ES" dirty="0"/>
              <a:t>Comunicación de los resultados a las oficinas y personal. </a:t>
            </a:r>
          </a:p>
          <a:p>
            <a:endParaRPr lang="es-CR" dirty="0"/>
          </a:p>
        </p:txBody>
      </p:sp>
    </p:spTree>
    <p:extLst>
      <p:ext uri="{BB962C8B-B14F-4D97-AF65-F5344CB8AC3E}">
        <p14:creationId xmlns:p14="http://schemas.microsoft.com/office/powerpoint/2010/main" val="21115592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7EB8F7-3E54-4E8E-A479-8FF799953156}"/>
              </a:ext>
            </a:extLst>
          </p:cNvPr>
          <p:cNvSpPr>
            <a:spLocks noGrp="1"/>
          </p:cNvSpPr>
          <p:nvPr>
            <p:ph type="title"/>
          </p:nvPr>
        </p:nvSpPr>
        <p:spPr/>
        <p:txBody>
          <a:bodyPr/>
          <a:lstStyle/>
          <a:p>
            <a:pPr algn="just"/>
            <a:r>
              <a:rPr lang="es-ES" dirty="0"/>
              <a:t>Contrato de alquiler de equipos de cómputo</a:t>
            </a:r>
            <a:endParaRPr lang="es-CR" dirty="0"/>
          </a:p>
        </p:txBody>
      </p:sp>
      <p:sp>
        <p:nvSpPr>
          <p:cNvPr id="3" name="Marcador de contenido 2">
            <a:extLst>
              <a:ext uri="{FF2B5EF4-FFF2-40B4-BE49-F238E27FC236}">
                <a16:creationId xmlns:a16="http://schemas.microsoft.com/office/drawing/2014/main" id="{89A71F26-CF13-4D60-8F02-2BDF48918B38}"/>
              </a:ext>
            </a:extLst>
          </p:cNvPr>
          <p:cNvSpPr>
            <a:spLocks noGrp="1"/>
          </p:cNvSpPr>
          <p:nvPr>
            <p:ph idx="1"/>
          </p:nvPr>
        </p:nvSpPr>
        <p:spPr>
          <a:xfrm>
            <a:off x="677334" y="2160589"/>
            <a:ext cx="9092308" cy="3903327"/>
          </a:xfrm>
        </p:spPr>
        <p:txBody>
          <a:bodyPr>
            <a:normAutofit fontScale="92500" lnSpcReduction="20000"/>
          </a:bodyPr>
          <a:lstStyle/>
          <a:p>
            <a:pPr algn="just"/>
            <a:r>
              <a:rPr lang="es-ES" sz="2400" dirty="0"/>
              <a:t>Contractualmente se establecen 2 inventarios anuales. </a:t>
            </a:r>
          </a:p>
          <a:p>
            <a:pPr algn="just"/>
            <a:endParaRPr lang="es-ES" sz="2400" dirty="0"/>
          </a:p>
          <a:p>
            <a:pPr algn="just"/>
            <a:r>
              <a:rPr lang="es-ES" sz="2400" dirty="0"/>
              <a:t>El inventario se debe remitir en un formato específico, en el que se asegure que los equipos se mantienen en su conjunto original entregado (no se deben separar los monitores, CPU, teclados, mouses sin una justificación) todo cambio debe ser informado previamente al Departamento de Proveeduría. Circular N-°154-2018, de la Dirección Ejecutiva. </a:t>
            </a:r>
          </a:p>
          <a:p>
            <a:pPr algn="just"/>
            <a:endParaRPr lang="es-ES" sz="2400" dirty="0"/>
          </a:p>
          <a:p>
            <a:pPr algn="just"/>
            <a:r>
              <a:rPr lang="es-ES" sz="2400" dirty="0"/>
              <a:t>No se permite la salida de los equipos de escritorio fuera del edificio. Circular N°158-2020 de la Dirección Ejecutiva.</a:t>
            </a:r>
          </a:p>
          <a:p>
            <a:endParaRPr lang="es-ES" dirty="0"/>
          </a:p>
          <a:p>
            <a:endParaRPr lang="es-CR" dirty="0"/>
          </a:p>
        </p:txBody>
      </p:sp>
    </p:spTree>
    <p:extLst>
      <p:ext uri="{BB962C8B-B14F-4D97-AF65-F5344CB8AC3E}">
        <p14:creationId xmlns:p14="http://schemas.microsoft.com/office/powerpoint/2010/main" val="3751422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57360A-3F3E-4CDE-9C1A-B5E05F4C62B4}"/>
              </a:ext>
            </a:extLst>
          </p:cNvPr>
          <p:cNvSpPr>
            <a:spLocks noGrp="1"/>
          </p:cNvSpPr>
          <p:nvPr>
            <p:ph type="title"/>
          </p:nvPr>
        </p:nvSpPr>
        <p:spPr/>
        <p:txBody>
          <a:bodyPr/>
          <a:lstStyle/>
          <a:p>
            <a:r>
              <a:rPr lang="es-CR" dirty="0"/>
              <a:t>Plazos para el retiro de despachos </a:t>
            </a:r>
          </a:p>
        </p:txBody>
      </p:sp>
      <p:sp>
        <p:nvSpPr>
          <p:cNvPr id="3" name="Marcador de contenido 2">
            <a:extLst>
              <a:ext uri="{FF2B5EF4-FFF2-40B4-BE49-F238E27FC236}">
                <a16:creationId xmlns:a16="http://schemas.microsoft.com/office/drawing/2014/main" id="{240129F9-447A-4291-BED0-8F05748AA2E2}"/>
              </a:ext>
            </a:extLst>
          </p:cNvPr>
          <p:cNvSpPr>
            <a:spLocks noGrp="1"/>
          </p:cNvSpPr>
          <p:nvPr>
            <p:ph idx="1"/>
          </p:nvPr>
        </p:nvSpPr>
        <p:spPr/>
        <p:txBody>
          <a:bodyPr/>
          <a:lstStyle/>
          <a:p>
            <a:pPr marL="0" indent="0">
              <a:buNone/>
            </a:pPr>
            <a:r>
              <a:rPr lang="es-CR" dirty="0"/>
              <a:t>Circular N°. 33-2021, del Departamento de Proveeduría. </a:t>
            </a:r>
            <a:r>
              <a:rPr lang="es-ES" dirty="0"/>
              <a:t>Plazo para retiro de despachos de mobiliario y equipo.</a:t>
            </a:r>
          </a:p>
          <a:p>
            <a:endParaRPr lang="es-ES" dirty="0"/>
          </a:p>
          <a:p>
            <a:r>
              <a:rPr lang="es-ES" dirty="0"/>
              <a:t>Se dispone de 15 días hábiles para el retiro, posterior a la comunicación.</a:t>
            </a:r>
          </a:p>
          <a:p>
            <a:r>
              <a:rPr lang="es-ES" dirty="0"/>
              <a:t>Anulación de oficio de los despachos. </a:t>
            </a:r>
          </a:p>
          <a:p>
            <a:r>
              <a:rPr lang="es-ES" dirty="0"/>
              <a:t>Recomendación de la Auditoría Judicial, oficio N° 1407-97-SAEE-2016.</a:t>
            </a:r>
            <a:endParaRPr lang="es-CR" dirty="0"/>
          </a:p>
        </p:txBody>
      </p:sp>
    </p:spTree>
    <p:extLst>
      <p:ext uri="{BB962C8B-B14F-4D97-AF65-F5344CB8AC3E}">
        <p14:creationId xmlns:p14="http://schemas.microsoft.com/office/powerpoint/2010/main" val="17172170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6E3D0F-FB4E-4735-9A26-37B3BA46C08F}"/>
              </a:ext>
            </a:extLst>
          </p:cNvPr>
          <p:cNvSpPr>
            <a:spLocks noGrp="1"/>
          </p:cNvSpPr>
          <p:nvPr>
            <p:ph type="title"/>
          </p:nvPr>
        </p:nvSpPr>
        <p:spPr/>
        <p:txBody>
          <a:bodyPr/>
          <a:lstStyle/>
          <a:p>
            <a:r>
              <a:rPr lang="es-ES" dirty="0"/>
              <a:t>Actualización de usuarios</a:t>
            </a:r>
            <a:endParaRPr lang="es-CR" dirty="0"/>
          </a:p>
        </p:txBody>
      </p:sp>
      <p:sp>
        <p:nvSpPr>
          <p:cNvPr id="3" name="Marcador de contenido 2">
            <a:extLst>
              <a:ext uri="{FF2B5EF4-FFF2-40B4-BE49-F238E27FC236}">
                <a16:creationId xmlns:a16="http://schemas.microsoft.com/office/drawing/2014/main" id="{3A9D5B5B-1968-428B-B457-AE61527FB954}"/>
              </a:ext>
            </a:extLst>
          </p:cNvPr>
          <p:cNvSpPr>
            <a:spLocks noGrp="1"/>
          </p:cNvSpPr>
          <p:nvPr>
            <p:ph idx="1"/>
          </p:nvPr>
        </p:nvSpPr>
        <p:spPr>
          <a:xfrm>
            <a:off x="677334" y="1855789"/>
            <a:ext cx="8596668" cy="3880773"/>
          </a:xfrm>
        </p:spPr>
        <p:txBody>
          <a:bodyPr>
            <a:normAutofit/>
          </a:bodyPr>
          <a:lstStyle/>
          <a:p>
            <a:pPr marL="0" indent="0" algn="just">
              <a:buNone/>
            </a:pPr>
            <a:r>
              <a:rPr lang="es-ES" b="1" dirty="0"/>
              <a:t>El SICA-PJ dispone de un reporte el cual debe ser consultado periódicamente por las jefaturas de oficina, y pedir cuando corresponda la actualización de los usuarios delas personas adscritas a sus Administraciones. </a:t>
            </a:r>
          </a:p>
          <a:p>
            <a:pPr marL="0" indent="0" algn="just">
              <a:buNone/>
            </a:pPr>
            <a:endParaRPr lang="es-ES" dirty="0"/>
          </a:p>
          <a:p>
            <a:pPr algn="just"/>
            <a:r>
              <a:rPr lang="es-ES" dirty="0"/>
              <a:t>Circular No.21-2021, del Departamento de Proveeduría, de fecha 24 de febrero de 2021.</a:t>
            </a:r>
          </a:p>
          <a:p>
            <a:pPr algn="just"/>
            <a:r>
              <a:rPr lang="es-ES" dirty="0"/>
              <a:t>Se cuenta con un </a:t>
            </a:r>
            <a:r>
              <a:rPr lang="es-ES" b="1" dirty="0"/>
              <a:t>Reporte de Usuarios por Estado</a:t>
            </a:r>
            <a:r>
              <a:rPr lang="es-ES" dirty="0"/>
              <a:t>, el cual permite visualizar los usuarios activos e inactivos por Administración Regional y oficina.</a:t>
            </a:r>
          </a:p>
          <a:p>
            <a:pPr algn="just"/>
            <a:r>
              <a:rPr lang="es-ES" dirty="0"/>
              <a:t>Se establece como una actividad obligatoria en los preinventarios. </a:t>
            </a:r>
            <a:endParaRPr lang="es-CR" dirty="0"/>
          </a:p>
        </p:txBody>
      </p:sp>
    </p:spTree>
    <p:extLst>
      <p:ext uri="{BB962C8B-B14F-4D97-AF65-F5344CB8AC3E}">
        <p14:creationId xmlns:p14="http://schemas.microsoft.com/office/powerpoint/2010/main" val="14878592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7D09BAF-9EE2-4C4A-B76B-4F42E8D6A83D}"/>
              </a:ext>
            </a:extLst>
          </p:cNvPr>
          <p:cNvSpPr>
            <a:spLocks noGrp="1"/>
          </p:cNvSpPr>
          <p:nvPr>
            <p:ph type="title"/>
          </p:nvPr>
        </p:nvSpPr>
        <p:spPr/>
        <p:txBody>
          <a:bodyPr/>
          <a:lstStyle/>
          <a:p>
            <a:r>
              <a:rPr lang="es-ES" dirty="0"/>
              <a:t>Revisión de bitácoras</a:t>
            </a:r>
            <a:endParaRPr lang="es-CR" dirty="0"/>
          </a:p>
        </p:txBody>
      </p:sp>
      <p:sp>
        <p:nvSpPr>
          <p:cNvPr id="3" name="Marcador de contenido 2">
            <a:extLst>
              <a:ext uri="{FF2B5EF4-FFF2-40B4-BE49-F238E27FC236}">
                <a16:creationId xmlns:a16="http://schemas.microsoft.com/office/drawing/2014/main" id="{E7E7A6E7-0076-493D-865C-60BF52072B81}"/>
              </a:ext>
            </a:extLst>
          </p:cNvPr>
          <p:cNvSpPr>
            <a:spLocks noGrp="1"/>
          </p:cNvSpPr>
          <p:nvPr>
            <p:ph idx="1"/>
          </p:nvPr>
        </p:nvSpPr>
        <p:spPr>
          <a:xfrm>
            <a:off x="677333" y="1838324"/>
            <a:ext cx="8952441" cy="4410075"/>
          </a:xfrm>
        </p:spPr>
        <p:txBody>
          <a:bodyPr>
            <a:normAutofit/>
          </a:bodyPr>
          <a:lstStyle/>
          <a:p>
            <a:pPr marL="0" indent="0" algn="just">
              <a:buNone/>
            </a:pPr>
            <a:r>
              <a:rPr lang="es-CR" b="1" dirty="0"/>
              <a:t>Corresponde a bitácoras de las que dispone el SICA-PJ las cuales deben ser revisadas periódicamente por las jefaturas de oficina.</a:t>
            </a:r>
          </a:p>
          <a:p>
            <a:pPr marL="0" indent="0" algn="just">
              <a:buNone/>
            </a:pPr>
            <a:endParaRPr lang="es-CR" b="1" dirty="0"/>
          </a:p>
          <a:p>
            <a:pPr algn="just"/>
            <a:r>
              <a:rPr lang="es-CR" b="1" dirty="0"/>
              <a:t>Transacción General: </a:t>
            </a:r>
            <a:r>
              <a:rPr lang="es-CR" dirty="0"/>
              <a:t>permite por un rango de fechas conocer los distintos movimientos gestionados por los usuarios, en todas las pantallas del sistema.</a:t>
            </a:r>
          </a:p>
          <a:p>
            <a:pPr algn="just"/>
            <a:r>
              <a:rPr lang="es-CR" b="1" dirty="0"/>
              <a:t>Transacción x Opción: </a:t>
            </a:r>
            <a:r>
              <a:rPr lang="es-CR" dirty="0"/>
              <a:t>permite por un rango de fechas y una opción de pantalla, </a:t>
            </a:r>
            <a:r>
              <a:rPr lang="es-ES" dirty="0"/>
              <a:t>conocer los distintos movimientos gestionados por los usuarios, en todas las pantallas del sistema.</a:t>
            </a:r>
            <a:endParaRPr lang="es-CR" dirty="0"/>
          </a:p>
          <a:p>
            <a:pPr algn="just"/>
            <a:r>
              <a:rPr lang="es-CR" b="1" dirty="0"/>
              <a:t>Transacción x Referencia: </a:t>
            </a:r>
            <a:r>
              <a:rPr lang="es-CR" dirty="0"/>
              <a:t>permite por indicar una referencia, ya sea placa, pedido, acta, marca, modelo, serie, u otro, conocer los registros y movimientos existentes en el sistema. </a:t>
            </a:r>
          </a:p>
          <a:p>
            <a:pPr algn="just"/>
            <a:r>
              <a:rPr lang="es-CR" b="1" dirty="0"/>
              <a:t>Transacción x Usuario: </a:t>
            </a:r>
            <a:r>
              <a:rPr lang="es-CR" dirty="0"/>
              <a:t>permite por un rango de fechas y la digitación de un usurario, conocer los distintos realizados por la persona en consulta. </a:t>
            </a:r>
          </a:p>
        </p:txBody>
      </p:sp>
    </p:spTree>
    <p:extLst>
      <p:ext uri="{BB962C8B-B14F-4D97-AF65-F5344CB8AC3E}">
        <p14:creationId xmlns:p14="http://schemas.microsoft.com/office/powerpoint/2010/main" val="24008776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Content Placeholder 14">
            <a:extLst>
              <a:ext uri="{FF2B5EF4-FFF2-40B4-BE49-F238E27FC236}">
                <a16:creationId xmlns:a16="http://schemas.microsoft.com/office/drawing/2014/main" id="{B7788B57-7C61-4AF9-93C7-1D31D801E6DE}"/>
              </a:ext>
            </a:extLst>
          </p:cNvPr>
          <p:cNvSpPr>
            <a:spLocks noGrp="1"/>
          </p:cNvSpPr>
          <p:nvPr>
            <p:ph idx="1"/>
          </p:nvPr>
        </p:nvSpPr>
        <p:spPr>
          <a:xfrm>
            <a:off x="893425" y="344185"/>
            <a:ext cx="8691936" cy="5713715"/>
          </a:xfrm>
        </p:spPr>
        <p:txBody>
          <a:bodyPr>
            <a:normAutofit/>
          </a:bodyPr>
          <a:lstStyle/>
          <a:p>
            <a:pPr algn="just"/>
            <a:endParaRPr lang="es-ES" sz="1800" b="0" i="0" u="none" strike="noStrike" baseline="0" dirty="0"/>
          </a:p>
          <a:p>
            <a:pPr algn="just"/>
            <a:r>
              <a:rPr lang="es-CR" sz="3200" b="0" i="0" u="none" strike="noStrike" baseline="0" dirty="0"/>
              <a:t>CIRCULAR </a:t>
            </a:r>
            <a:r>
              <a:rPr lang="es-CR" sz="3200" b="0" i="0" u="none" strike="noStrike" baseline="0" dirty="0" err="1"/>
              <a:t>Nº</a:t>
            </a:r>
            <a:r>
              <a:rPr lang="es-CR" sz="3200" b="0" i="0" u="none" strike="noStrike" baseline="0" dirty="0"/>
              <a:t> 42-2015</a:t>
            </a:r>
            <a:endParaRPr lang="es-ES" sz="3200" dirty="0"/>
          </a:p>
          <a:p>
            <a:pPr algn="just"/>
            <a:endParaRPr lang="es-ES" sz="1800" b="0" i="0" u="none" strike="noStrike" baseline="0" dirty="0"/>
          </a:p>
          <a:p>
            <a:pPr algn="just"/>
            <a:r>
              <a:rPr lang="es-ES" sz="1800" b="0" i="0" u="none" strike="noStrike" baseline="0" dirty="0"/>
              <a:t>De conformidad con lo dispuesto por el Consejo Superior en la sesión celebrada el 4 de agosto de 2009, artículo XLV y el Decreto Ejecutivo 34918-H, emitido por acerca de las Normas Internacionales de Contabilidad del Sector Público (NICSP), se informa acerca de la obligación de los diferentes centros de responsabilidad, de incorporar de manera inmediata en el Sistema de Control de Activos Fijos (CAF), los registros pendientes de activos que fueron adquiridos y que no se encuentran ingresados en dicho Sistema, según la conciliación elaborada por el Departamento de Proveeduría y el Departamento Financiero </a:t>
            </a:r>
            <a:r>
              <a:rPr lang="es-CR" sz="1800" b="0" i="0" u="none" strike="noStrike" baseline="0" dirty="0"/>
              <a:t>Contable.</a:t>
            </a:r>
          </a:p>
          <a:p>
            <a:pPr algn="just"/>
            <a:r>
              <a:rPr lang="es-ES" sz="1800" b="0" i="0" u="none" strike="noStrike" baseline="0" dirty="0"/>
              <a:t>Por tratarse de un tema de interés institucional que impacta directamente la contabilidad del Poder Judicial, si no se realiza oportunamente los registros de activos en el CAF, conforme los registros que emitirá periódicamente el Departamento de Proveeduría, se seguirán las medidas disciplinarias del caso.</a:t>
            </a:r>
            <a:endParaRPr lang="es-CR" sz="3200" b="1" i="1" dirty="0">
              <a:cs typeface="Times New Roman" panose="02020603050405020304" pitchFamily="18" charset="0"/>
            </a:endParaRPr>
          </a:p>
        </p:txBody>
      </p:sp>
    </p:spTree>
    <p:extLst>
      <p:ext uri="{BB962C8B-B14F-4D97-AF65-F5344CB8AC3E}">
        <p14:creationId xmlns:p14="http://schemas.microsoft.com/office/powerpoint/2010/main" val="4018723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Content Placeholder 14">
            <a:extLst>
              <a:ext uri="{FF2B5EF4-FFF2-40B4-BE49-F238E27FC236}">
                <a16:creationId xmlns:a16="http://schemas.microsoft.com/office/drawing/2014/main" id="{B7788B57-7C61-4AF9-93C7-1D31D801E6DE}"/>
              </a:ext>
            </a:extLst>
          </p:cNvPr>
          <p:cNvSpPr>
            <a:spLocks noGrp="1"/>
          </p:cNvSpPr>
          <p:nvPr>
            <p:ph idx="1"/>
          </p:nvPr>
        </p:nvSpPr>
        <p:spPr>
          <a:xfrm>
            <a:off x="2687432" y="2721262"/>
            <a:ext cx="6817135" cy="3679004"/>
          </a:xfrm>
        </p:spPr>
        <p:txBody>
          <a:bodyPr>
            <a:normAutofit/>
          </a:bodyPr>
          <a:lstStyle/>
          <a:p>
            <a:pPr marL="0" indent="0">
              <a:buNone/>
            </a:pPr>
            <a:r>
              <a:rPr lang="es-ES" sz="4400" b="1" i="1" dirty="0">
                <a:latin typeface="Times New Roman" panose="02020603050405020304" pitchFamily="18" charset="0"/>
                <a:cs typeface="Times New Roman" panose="02020603050405020304" pitchFamily="18" charset="0"/>
              </a:rPr>
              <a:t>Muchas gracias!!</a:t>
            </a:r>
            <a:endParaRPr lang="es-CR" sz="4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5390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103E01-5D50-4569-8FFC-95F9E44B4EC9}"/>
              </a:ext>
            </a:extLst>
          </p:cNvPr>
          <p:cNvSpPr>
            <a:spLocks noGrp="1"/>
          </p:cNvSpPr>
          <p:nvPr>
            <p:ph type="title"/>
          </p:nvPr>
        </p:nvSpPr>
        <p:spPr>
          <a:xfrm>
            <a:off x="1328256" y="577956"/>
            <a:ext cx="8082443" cy="1154203"/>
          </a:xfrm>
        </p:spPr>
        <p:txBody>
          <a:bodyPr>
            <a:normAutofit fontScale="90000"/>
          </a:bodyPr>
          <a:lstStyle/>
          <a:p>
            <a:pPr algn="just"/>
            <a:r>
              <a:rPr lang="es-ES" dirty="0"/>
              <a:t>Registro  bienes muebles en el SICA</a:t>
            </a:r>
            <a:br>
              <a:rPr lang="es-ES" dirty="0"/>
            </a:br>
            <a:r>
              <a:rPr lang="es-ES" dirty="0"/>
              <a:t>Marco legal</a:t>
            </a:r>
            <a:endParaRPr lang="es-CR" dirty="0"/>
          </a:p>
        </p:txBody>
      </p:sp>
      <p:sp>
        <p:nvSpPr>
          <p:cNvPr id="15" name="Content Placeholder 14">
            <a:extLst>
              <a:ext uri="{FF2B5EF4-FFF2-40B4-BE49-F238E27FC236}">
                <a16:creationId xmlns:a16="http://schemas.microsoft.com/office/drawing/2014/main" id="{B7788B57-7C61-4AF9-93C7-1D31D801E6DE}"/>
              </a:ext>
            </a:extLst>
          </p:cNvPr>
          <p:cNvSpPr>
            <a:spLocks noGrp="1"/>
          </p:cNvSpPr>
          <p:nvPr>
            <p:ph idx="1"/>
          </p:nvPr>
        </p:nvSpPr>
        <p:spPr>
          <a:xfrm>
            <a:off x="1328256" y="2122684"/>
            <a:ext cx="8196744" cy="2877941"/>
          </a:xfrm>
        </p:spPr>
        <p:txBody>
          <a:bodyPr>
            <a:normAutofit/>
          </a:bodyPr>
          <a:lstStyle/>
          <a:p>
            <a:pPr marL="0" indent="0" algn="just">
              <a:buNone/>
            </a:pPr>
            <a:endParaRPr lang="es-ES" sz="2000" dirty="0"/>
          </a:p>
          <a:p>
            <a:pPr marL="0" indent="0" algn="just">
              <a:buNone/>
            </a:pPr>
            <a:r>
              <a:rPr lang="es-ES" sz="2000" dirty="0"/>
              <a:t>Los activos fijos se encuentran en el grupo de subpartidas de la 5.01 “Maquinaria, Equipo y Mobiliario” (5.01.01, 5.01.02, 5.01.03, 5.01.04, 5.01.05, 5.01.06, 5.01.07, 5.01.99), además de las subpartidas 5.99.01, 5.99.02, 5.99.99 y los artículos que tengan el indicador de patrimoniable en el Catálogo de Bienes y Servicios (CBS) de la Partida 2, “Materiales y Suministros”.</a:t>
            </a:r>
          </a:p>
        </p:txBody>
      </p:sp>
    </p:spTree>
    <p:extLst>
      <p:ext uri="{BB962C8B-B14F-4D97-AF65-F5344CB8AC3E}">
        <p14:creationId xmlns:p14="http://schemas.microsoft.com/office/powerpoint/2010/main" val="2302802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103E01-5D50-4569-8FFC-95F9E44B4EC9}"/>
              </a:ext>
            </a:extLst>
          </p:cNvPr>
          <p:cNvSpPr>
            <a:spLocks noGrp="1"/>
          </p:cNvSpPr>
          <p:nvPr>
            <p:ph type="title"/>
          </p:nvPr>
        </p:nvSpPr>
        <p:spPr>
          <a:xfrm>
            <a:off x="1377593" y="628650"/>
            <a:ext cx="7284378" cy="956823"/>
          </a:xfrm>
        </p:spPr>
        <p:txBody>
          <a:bodyPr>
            <a:noAutofit/>
          </a:bodyPr>
          <a:lstStyle/>
          <a:p>
            <a:pPr algn="just"/>
            <a:r>
              <a:rPr lang="es-ES" sz="3200" dirty="0"/>
              <a:t>Registro de bienes muebles en el SICA</a:t>
            </a:r>
            <a:br>
              <a:rPr lang="es-ES" sz="3200" dirty="0"/>
            </a:br>
            <a:r>
              <a:rPr lang="es-ES" sz="3200" dirty="0"/>
              <a:t>Marco legal</a:t>
            </a:r>
            <a:endParaRPr lang="es-CR" sz="3200" dirty="0"/>
          </a:p>
        </p:txBody>
      </p:sp>
      <p:sp>
        <p:nvSpPr>
          <p:cNvPr id="15" name="Content Placeholder 14">
            <a:extLst>
              <a:ext uri="{FF2B5EF4-FFF2-40B4-BE49-F238E27FC236}">
                <a16:creationId xmlns:a16="http://schemas.microsoft.com/office/drawing/2014/main" id="{B7788B57-7C61-4AF9-93C7-1D31D801E6DE}"/>
              </a:ext>
            </a:extLst>
          </p:cNvPr>
          <p:cNvSpPr>
            <a:spLocks noGrp="1"/>
          </p:cNvSpPr>
          <p:nvPr>
            <p:ph idx="1"/>
          </p:nvPr>
        </p:nvSpPr>
        <p:spPr>
          <a:xfrm>
            <a:off x="1377593" y="2110162"/>
            <a:ext cx="8042632" cy="4423988"/>
          </a:xfrm>
        </p:spPr>
        <p:txBody>
          <a:bodyPr>
            <a:normAutofit/>
          </a:bodyPr>
          <a:lstStyle/>
          <a:p>
            <a:pPr marL="0" indent="0" algn="just">
              <a:buNone/>
            </a:pPr>
            <a:r>
              <a:rPr lang="es-ES" sz="2000" b="1" dirty="0">
                <a:cs typeface="Times New Roman" panose="02020603050405020304" pitchFamily="18" charset="0"/>
              </a:rPr>
              <a:t>Normas de control interno para el sector público</a:t>
            </a:r>
          </a:p>
          <a:p>
            <a:pPr marL="0" indent="0" algn="just">
              <a:buNone/>
            </a:pPr>
            <a:endParaRPr lang="es-ES" sz="2000" b="1" dirty="0">
              <a:cs typeface="Times New Roman" panose="02020603050405020304" pitchFamily="18" charset="0"/>
            </a:endParaRPr>
          </a:p>
          <a:p>
            <a:pPr marL="0" indent="0" algn="just">
              <a:buNone/>
            </a:pPr>
            <a:r>
              <a:rPr lang="es-CR" sz="1800" b="1" u="none" strike="noStrike" baseline="0" dirty="0"/>
              <a:t>4.3.1 Regulaciones para la administración de activos</a:t>
            </a:r>
          </a:p>
          <a:p>
            <a:pPr marL="0" indent="0" algn="just">
              <a:buNone/>
            </a:pPr>
            <a:r>
              <a:rPr lang="es-ES" sz="1800" b="0" u="none" strike="noStrike" baseline="0" dirty="0"/>
              <a:t>El jerarca y los titulares subordinados, deben establecer, actualizar y comunicar las regulaciones pertinentes con respecto al uso, conservación y custodia de los activos pertenecientes a la institución.</a:t>
            </a:r>
          </a:p>
          <a:p>
            <a:pPr marL="0" indent="0" algn="just">
              <a:buNone/>
            </a:pPr>
            <a:endParaRPr lang="es-ES" sz="1800" b="0" u="none" strike="noStrike" baseline="0" dirty="0"/>
          </a:p>
          <a:p>
            <a:pPr marL="0" indent="0" algn="just">
              <a:buNone/>
            </a:pPr>
            <a:r>
              <a:rPr lang="es-CR" sz="1800" b="1" u="none" strike="noStrike" baseline="0" dirty="0"/>
              <a:t>4.4 Exigencia de confiabilidad y oportunidad de la información</a:t>
            </a:r>
          </a:p>
          <a:p>
            <a:pPr marL="0" indent="0" algn="just">
              <a:buNone/>
            </a:pPr>
            <a:r>
              <a:rPr lang="es-ES" sz="1800" b="0" u="none" strike="noStrike" baseline="0" dirty="0"/>
              <a:t>El jerarca y los titulares subordinados, deben diseñar, adoptar, evaluar y perfeccionar las actividades de control pertinentes a fin de asegurar razonablemente que se recopile, procese, mantenga y custodie información de calidad.</a:t>
            </a:r>
            <a:endParaRPr lang="es-CR" sz="3800" dirty="0"/>
          </a:p>
          <a:p>
            <a:pPr marL="0" indent="0" algn="just">
              <a:spcAft>
                <a:spcPts val="600"/>
              </a:spcAft>
              <a:buNone/>
              <a:tabLst>
                <a:tab pos="270510" algn="l"/>
              </a:tabLst>
            </a:pPr>
            <a:endParaRPr lang="es-CR" dirty="0">
              <a:latin typeface="Arial" panose="020B0604020202020204" pitchFamily="34" charset="0"/>
              <a:ea typeface="Arial" panose="020B0604020202020204" pitchFamily="34" charset="0"/>
              <a:cs typeface="Times New Roman" panose="02020603050405020304" pitchFamily="18" charset="0"/>
            </a:endParaRPr>
          </a:p>
          <a:p>
            <a:endParaRPr lang="es-CR" dirty="0"/>
          </a:p>
        </p:txBody>
      </p:sp>
    </p:spTree>
    <p:extLst>
      <p:ext uri="{BB962C8B-B14F-4D97-AF65-F5344CB8AC3E}">
        <p14:creationId xmlns:p14="http://schemas.microsoft.com/office/powerpoint/2010/main" val="3300341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103E01-5D50-4569-8FFC-95F9E44B4EC9}"/>
              </a:ext>
            </a:extLst>
          </p:cNvPr>
          <p:cNvSpPr>
            <a:spLocks noGrp="1"/>
          </p:cNvSpPr>
          <p:nvPr>
            <p:ph type="title"/>
          </p:nvPr>
        </p:nvSpPr>
        <p:spPr>
          <a:xfrm>
            <a:off x="1451011" y="523875"/>
            <a:ext cx="7064032" cy="1080006"/>
          </a:xfrm>
        </p:spPr>
        <p:txBody>
          <a:bodyPr>
            <a:normAutofit fontScale="90000"/>
          </a:bodyPr>
          <a:lstStyle/>
          <a:p>
            <a:r>
              <a:rPr lang="es-ES" dirty="0"/>
              <a:t>Registro  bienes muebles en el SICA</a:t>
            </a:r>
            <a:br>
              <a:rPr lang="es-ES" dirty="0"/>
            </a:br>
            <a:r>
              <a:rPr lang="es-ES" dirty="0"/>
              <a:t>Marco legal</a:t>
            </a:r>
            <a:br>
              <a:rPr lang="es-ES" b="1" dirty="0">
                <a:solidFill>
                  <a:schemeClr val="tx1"/>
                </a:solidFill>
                <a:latin typeface="Times New Roman" panose="02020603050405020304" pitchFamily="18" charset="0"/>
                <a:cs typeface="Times New Roman" panose="02020603050405020304" pitchFamily="18" charset="0"/>
              </a:rPr>
            </a:br>
            <a:br>
              <a:rPr lang="es-ES" b="1" dirty="0">
                <a:solidFill>
                  <a:schemeClr val="tx1"/>
                </a:solidFill>
                <a:latin typeface="Times New Roman" panose="02020603050405020304" pitchFamily="18" charset="0"/>
                <a:cs typeface="Times New Roman" panose="02020603050405020304" pitchFamily="18" charset="0"/>
              </a:rPr>
            </a:br>
            <a:endParaRPr lang="es-CR" b="1" dirty="0">
              <a:solidFill>
                <a:schemeClr val="tx1"/>
              </a:solidFill>
              <a:latin typeface="Times New Roman" panose="02020603050405020304" pitchFamily="18" charset="0"/>
              <a:cs typeface="Times New Roman" panose="02020603050405020304" pitchFamily="18" charset="0"/>
            </a:endParaRPr>
          </a:p>
        </p:txBody>
      </p:sp>
      <p:sp>
        <p:nvSpPr>
          <p:cNvPr id="15" name="Content Placeholder 14">
            <a:extLst>
              <a:ext uri="{FF2B5EF4-FFF2-40B4-BE49-F238E27FC236}">
                <a16:creationId xmlns:a16="http://schemas.microsoft.com/office/drawing/2014/main" id="{B7788B57-7C61-4AF9-93C7-1D31D801E6DE}"/>
              </a:ext>
            </a:extLst>
          </p:cNvPr>
          <p:cNvSpPr>
            <a:spLocks noGrp="1"/>
          </p:cNvSpPr>
          <p:nvPr>
            <p:ph idx="1"/>
          </p:nvPr>
        </p:nvSpPr>
        <p:spPr>
          <a:xfrm>
            <a:off x="1384336" y="1996397"/>
            <a:ext cx="7950165" cy="4547278"/>
          </a:xfrm>
        </p:spPr>
        <p:txBody>
          <a:bodyPr>
            <a:normAutofit/>
          </a:bodyPr>
          <a:lstStyle/>
          <a:p>
            <a:pPr marL="0" indent="0">
              <a:buNone/>
            </a:pPr>
            <a:r>
              <a:rPr lang="es-ES" sz="2000" b="1" dirty="0">
                <a:cs typeface="Times New Roman" panose="02020603050405020304" pitchFamily="18" charset="0"/>
              </a:rPr>
              <a:t>Normas de control interno para el sector público</a:t>
            </a:r>
          </a:p>
          <a:p>
            <a:pPr marL="0" indent="0">
              <a:spcBef>
                <a:spcPts val="600"/>
              </a:spcBef>
              <a:buNone/>
            </a:pPr>
            <a:endParaRPr lang="es-ES" b="1" dirty="0">
              <a:cs typeface="Times New Roman" panose="02020603050405020304" pitchFamily="18" charset="0"/>
            </a:endParaRPr>
          </a:p>
          <a:p>
            <a:pPr marL="0" indent="0" algn="l">
              <a:buNone/>
            </a:pPr>
            <a:r>
              <a:rPr lang="es-CR" sz="1800" b="1" u="none" strike="noStrike" baseline="0" dirty="0"/>
              <a:t>4.4.3 Registros contables y presupuestarios</a:t>
            </a:r>
          </a:p>
          <a:p>
            <a:pPr marL="0" indent="0" algn="just">
              <a:buNone/>
            </a:pPr>
            <a:r>
              <a:rPr lang="es-ES" sz="1800" b="0" u="none" strike="noStrike" baseline="0" dirty="0"/>
              <a:t>El jerarca y los titulares subordinados, según sus competencias deben emprender las medidas pertinentes para asegurar que se establezcan y se mantengan actualizados registros contables y presupuestarios que brinden un conocimiento razonable y confiable de las disponibilidades de recursos.</a:t>
            </a:r>
          </a:p>
          <a:p>
            <a:pPr marL="0" indent="0" algn="just">
              <a:buNone/>
            </a:pPr>
            <a:endParaRPr lang="es-CR" sz="1800" b="0" u="none" strike="noStrike" baseline="0" dirty="0"/>
          </a:p>
          <a:p>
            <a:pPr marL="0" indent="0" algn="l">
              <a:buNone/>
            </a:pPr>
            <a:r>
              <a:rPr lang="es-CR" sz="1800" b="1" u="none" strike="noStrike" baseline="0" dirty="0"/>
              <a:t>4.4.5 Verificaciones y conciliaciones</a:t>
            </a:r>
            <a:r>
              <a:rPr lang="es-CR" b="1" dirty="0"/>
              <a:t> </a:t>
            </a:r>
            <a:r>
              <a:rPr lang="es-CR" sz="1800" b="1" u="none" strike="noStrike" baseline="0" dirty="0"/>
              <a:t>periódicas</a:t>
            </a:r>
            <a:endParaRPr lang="es-CR" b="1" dirty="0">
              <a:ea typeface="Arial" panose="020B0604020202020204" pitchFamily="34" charset="0"/>
              <a:cs typeface="Times New Roman" panose="02020603050405020304" pitchFamily="18" charset="0"/>
            </a:endParaRPr>
          </a:p>
          <a:p>
            <a:pPr marL="0" indent="0" algn="just">
              <a:buNone/>
            </a:pPr>
            <a:r>
              <a:rPr lang="es-ES" sz="1800" b="0" u="none" strike="noStrike" baseline="0" dirty="0"/>
              <a:t>La exactitud de los registros sobre activos y pasivos de la institución debe ser comprobada periódicamente mediante las conciliaciones, comprobaciones y otras verificaciones que se definan.</a:t>
            </a:r>
            <a:endParaRPr lang="es-CR" i="1" dirty="0"/>
          </a:p>
        </p:txBody>
      </p:sp>
    </p:spTree>
    <p:extLst>
      <p:ext uri="{BB962C8B-B14F-4D97-AF65-F5344CB8AC3E}">
        <p14:creationId xmlns:p14="http://schemas.microsoft.com/office/powerpoint/2010/main" val="1923929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103E01-5D50-4569-8FFC-95F9E44B4EC9}"/>
              </a:ext>
            </a:extLst>
          </p:cNvPr>
          <p:cNvSpPr>
            <a:spLocks noGrp="1"/>
          </p:cNvSpPr>
          <p:nvPr>
            <p:ph type="title"/>
          </p:nvPr>
        </p:nvSpPr>
        <p:spPr>
          <a:xfrm>
            <a:off x="1308136" y="433366"/>
            <a:ext cx="7064032" cy="1128734"/>
          </a:xfrm>
        </p:spPr>
        <p:txBody>
          <a:bodyPr>
            <a:normAutofit fontScale="90000"/>
          </a:bodyPr>
          <a:lstStyle/>
          <a:p>
            <a:r>
              <a:rPr lang="es-ES" dirty="0"/>
              <a:t>Registro  bienes muebles en el SICA</a:t>
            </a:r>
            <a:br>
              <a:rPr lang="es-ES" dirty="0"/>
            </a:br>
            <a:r>
              <a:rPr lang="es-ES" dirty="0"/>
              <a:t>Situaciones específicas</a:t>
            </a:r>
            <a:br>
              <a:rPr lang="es-ES" b="1" dirty="0">
                <a:solidFill>
                  <a:schemeClr val="tx1"/>
                </a:solidFill>
                <a:latin typeface="Times New Roman" panose="02020603050405020304" pitchFamily="18" charset="0"/>
                <a:cs typeface="Times New Roman" panose="02020603050405020304" pitchFamily="18" charset="0"/>
              </a:rPr>
            </a:br>
            <a:endParaRPr lang="es-CR" b="1" dirty="0">
              <a:solidFill>
                <a:schemeClr val="tx1"/>
              </a:solidFill>
              <a:latin typeface="Times New Roman" panose="02020603050405020304" pitchFamily="18" charset="0"/>
              <a:cs typeface="Times New Roman" panose="02020603050405020304" pitchFamily="18" charset="0"/>
            </a:endParaRPr>
          </a:p>
        </p:txBody>
      </p:sp>
      <p:sp>
        <p:nvSpPr>
          <p:cNvPr id="15" name="Content Placeholder 14">
            <a:extLst>
              <a:ext uri="{FF2B5EF4-FFF2-40B4-BE49-F238E27FC236}">
                <a16:creationId xmlns:a16="http://schemas.microsoft.com/office/drawing/2014/main" id="{B7788B57-7C61-4AF9-93C7-1D31D801E6DE}"/>
              </a:ext>
            </a:extLst>
          </p:cNvPr>
          <p:cNvSpPr>
            <a:spLocks noGrp="1"/>
          </p:cNvSpPr>
          <p:nvPr>
            <p:ph idx="1"/>
          </p:nvPr>
        </p:nvSpPr>
        <p:spPr>
          <a:xfrm>
            <a:off x="1308136" y="2056865"/>
            <a:ext cx="7950165" cy="3951377"/>
          </a:xfrm>
        </p:spPr>
        <p:txBody>
          <a:bodyPr>
            <a:normAutofit lnSpcReduction="10000"/>
          </a:bodyPr>
          <a:lstStyle/>
          <a:p>
            <a:pPr marL="0" indent="0">
              <a:buNone/>
            </a:pPr>
            <a:r>
              <a:rPr lang="es-ES" sz="2000" b="1" dirty="0"/>
              <a:t>1. Bienes adquiridos por medio de la partida 2</a:t>
            </a:r>
          </a:p>
          <a:p>
            <a:pPr marL="0" indent="0">
              <a:buNone/>
            </a:pPr>
            <a:endParaRPr lang="es-ES" sz="2000" b="1" dirty="0"/>
          </a:p>
          <a:p>
            <a:pPr marL="0" indent="0" algn="just">
              <a:buNone/>
            </a:pPr>
            <a:r>
              <a:rPr lang="es-CR" b="1" dirty="0"/>
              <a:t>Reconocimiento de bienes: </a:t>
            </a:r>
          </a:p>
          <a:p>
            <a:pPr algn="just"/>
            <a:r>
              <a:rPr lang="es-CR" dirty="0"/>
              <a:t>Q</a:t>
            </a:r>
            <a:r>
              <a:rPr lang="es-CR" sz="1800" b="0" u="none" strike="noStrike" baseline="0" dirty="0"/>
              <a:t>uedará a </a:t>
            </a:r>
            <a:r>
              <a:rPr lang="es-ES" sz="1800" b="0" u="none" strike="noStrike" baseline="0" dirty="0"/>
              <a:t>criterio del Departamento de Proveeduría o la Administración Regional, asignarle placa e ingresarlo al SICA-PJ. Para esto será de análisis la naturaleza del bien, que puedan ser de carácter portátil o que por su tamaño sea fácil de sustraer, por lo que se requerirá de un control riguroso </a:t>
            </a:r>
            <a:r>
              <a:rPr lang="es-ES" sz="1600" b="1" u="none" strike="noStrike" baseline="0" dirty="0"/>
              <a:t>(artículo 18 del Reglamento para registro,</a:t>
            </a:r>
            <a:r>
              <a:rPr lang="es-ES" sz="1600" b="1" dirty="0"/>
              <a:t> control y uso de los bienes del PJ)</a:t>
            </a:r>
            <a:r>
              <a:rPr lang="es-ES" sz="1600" b="1" u="none" strike="noStrike" baseline="0" dirty="0"/>
              <a:t>.</a:t>
            </a:r>
          </a:p>
          <a:p>
            <a:pPr marL="0" indent="0" algn="just">
              <a:buNone/>
            </a:pPr>
            <a:endParaRPr lang="es-ES" sz="1600" b="1" i="1" u="none" strike="noStrike" baseline="0" dirty="0"/>
          </a:p>
          <a:p>
            <a:pPr algn="just"/>
            <a:r>
              <a:rPr lang="es-ES" dirty="0"/>
              <a:t>Todo artículo del catálogo de bienes y servicios con indicador patrimonial.</a:t>
            </a:r>
          </a:p>
          <a:p>
            <a:pPr algn="just"/>
            <a:endParaRPr lang="es-ES" dirty="0"/>
          </a:p>
        </p:txBody>
      </p:sp>
    </p:spTree>
    <p:extLst>
      <p:ext uri="{BB962C8B-B14F-4D97-AF65-F5344CB8AC3E}">
        <p14:creationId xmlns:p14="http://schemas.microsoft.com/office/powerpoint/2010/main" val="2578537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103E01-5D50-4569-8FFC-95F9E44B4EC9}"/>
              </a:ext>
            </a:extLst>
          </p:cNvPr>
          <p:cNvSpPr>
            <a:spLocks noGrp="1"/>
          </p:cNvSpPr>
          <p:nvPr>
            <p:ph type="title"/>
          </p:nvPr>
        </p:nvSpPr>
        <p:spPr>
          <a:xfrm>
            <a:off x="1361005" y="404717"/>
            <a:ext cx="7064032" cy="1141651"/>
          </a:xfrm>
        </p:spPr>
        <p:txBody>
          <a:bodyPr>
            <a:normAutofit/>
          </a:bodyPr>
          <a:lstStyle/>
          <a:p>
            <a:r>
              <a:rPr lang="es-ES" sz="3200" dirty="0"/>
              <a:t>Registro  bienes muebles en el SICA</a:t>
            </a:r>
            <a:br>
              <a:rPr lang="es-ES" sz="3200" dirty="0"/>
            </a:br>
            <a:r>
              <a:rPr lang="es-ES" sz="3200" dirty="0"/>
              <a:t>Situaciones específicas</a:t>
            </a:r>
            <a:endParaRPr lang="es-CR" sz="3200" dirty="0"/>
          </a:p>
        </p:txBody>
      </p:sp>
      <p:sp>
        <p:nvSpPr>
          <p:cNvPr id="15" name="Content Placeholder 14">
            <a:extLst>
              <a:ext uri="{FF2B5EF4-FFF2-40B4-BE49-F238E27FC236}">
                <a16:creationId xmlns:a16="http://schemas.microsoft.com/office/drawing/2014/main" id="{B7788B57-7C61-4AF9-93C7-1D31D801E6DE}"/>
              </a:ext>
            </a:extLst>
          </p:cNvPr>
          <p:cNvSpPr>
            <a:spLocks noGrp="1"/>
          </p:cNvSpPr>
          <p:nvPr>
            <p:ph idx="1"/>
          </p:nvPr>
        </p:nvSpPr>
        <p:spPr>
          <a:xfrm>
            <a:off x="1361005" y="1772441"/>
            <a:ext cx="7950165" cy="4680842"/>
          </a:xfrm>
        </p:spPr>
        <p:txBody>
          <a:bodyPr>
            <a:normAutofit/>
          </a:bodyPr>
          <a:lstStyle/>
          <a:p>
            <a:pPr marL="0" indent="0">
              <a:buNone/>
            </a:pPr>
            <a:r>
              <a:rPr lang="es-ES" sz="2000" b="1" dirty="0"/>
              <a:t>1. Bienes adquiridos por medio de la partida 2</a:t>
            </a:r>
          </a:p>
          <a:p>
            <a:pPr marL="0" indent="0">
              <a:buNone/>
            </a:pPr>
            <a:endParaRPr lang="es-ES" sz="2000" b="1" dirty="0"/>
          </a:p>
          <a:p>
            <a:pPr marL="0" indent="0" algn="just">
              <a:buNone/>
            </a:pPr>
            <a:r>
              <a:rPr lang="es-CR" sz="2000" b="1" dirty="0">
                <a:effectLst/>
                <a:ea typeface="Times New Roman" panose="02020603050405020304" pitchFamily="18" charset="0"/>
              </a:rPr>
              <a:t>Aspectos para la compra de bienes patrimoniales</a:t>
            </a:r>
            <a:endParaRPr lang="es-CR" sz="2000" dirty="0">
              <a:effectLst/>
              <a:ea typeface="Times New Roman" panose="02020603050405020304" pitchFamily="18" charset="0"/>
            </a:endParaRPr>
          </a:p>
          <a:p>
            <a:pPr marL="0" indent="0" algn="just">
              <a:buNone/>
            </a:pPr>
            <a:r>
              <a:rPr lang="es-CR" sz="1800" b="1" dirty="0">
                <a:effectLst/>
                <a:latin typeface="Arial" panose="020B0604020202020204" pitchFamily="34" charset="0"/>
                <a:ea typeface="Times New Roman" panose="02020603050405020304" pitchFamily="18" charset="0"/>
              </a:rPr>
              <a:t> </a:t>
            </a:r>
            <a:endParaRPr lang="es-CR" sz="1800" dirty="0">
              <a:effectLst/>
              <a:latin typeface="Times New Roman" panose="02020603050405020304" pitchFamily="18" charset="0"/>
              <a:ea typeface="Times New Roman" panose="02020603050405020304" pitchFamily="18" charset="0"/>
            </a:endParaRPr>
          </a:p>
          <a:p>
            <a:pPr algn="just"/>
            <a:r>
              <a:rPr lang="es-CR" sz="1800" dirty="0">
                <a:solidFill>
                  <a:srgbClr val="000000"/>
                </a:solidFill>
                <a:effectLst/>
                <a:ea typeface="Times New Roman" panose="02020603050405020304" pitchFamily="18" charset="0"/>
              </a:rPr>
              <a:t>Tener el debido cuidado en las descripciones de las compras que realizan para poder identificar claramente lo requerido y clasificarlo de manera adecuada. </a:t>
            </a:r>
          </a:p>
          <a:p>
            <a:pPr algn="just"/>
            <a:r>
              <a:rPr lang="es-CR" sz="1800" dirty="0">
                <a:solidFill>
                  <a:srgbClr val="000000"/>
                </a:solidFill>
                <a:effectLst/>
                <a:ea typeface="Times New Roman" panose="02020603050405020304" pitchFamily="18" charset="0"/>
              </a:rPr>
              <a:t>De no existir el artículo requerido, coordinar su apertura o consultar sobre su correcta clasificación con las dependencias respectivas.</a:t>
            </a:r>
            <a:endParaRPr lang="es-CR" sz="1800" dirty="0">
              <a:effectLst/>
              <a:ea typeface="Calibri" panose="020F0502020204030204" pitchFamily="34" charset="0"/>
              <a:cs typeface="Times New Roman" panose="02020603050405020304" pitchFamily="18" charset="0"/>
            </a:endParaRPr>
          </a:p>
          <a:p>
            <a:pPr algn="just"/>
            <a:r>
              <a:rPr lang="es-CR" sz="1800" dirty="0">
                <a:solidFill>
                  <a:srgbClr val="000000"/>
                </a:solidFill>
                <a:effectLst/>
                <a:ea typeface="Times New Roman" panose="02020603050405020304" pitchFamily="18" charset="0"/>
              </a:rPr>
              <a:t>De no tener contenido presupuestario para el artículo requerido, pero con recursos a nivel de la subpartida, tramitar cambio de línea, a fin de evitar el uso incorrecto de los artículos genéricos de las subpartidas</a:t>
            </a:r>
            <a:r>
              <a:rPr lang="es-CR" sz="1800" dirty="0">
                <a:solidFill>
                  <a:srgbClr val="000000"/>
                </a:solidFill>
                <a:effectLst/>
                <a:latin typeface="Arial" panose="020B0604020202020204" pitchFamily="34" charset="0"/>
                <a:ea typeface="Times New Roman" panose="02020603050405020304" pitchFamily="18" charset="0"/>
              </a:rPr>
              <a:t>.</a:t>
            </a:r>
          </a:p>
          <a:p>
            <a:pPr marL="0" indent="0">
              <a:buNone/>
            </a:pPr>
            <a:endParaRPr lang="es-ES" sz="2000" b="1" dirty="0"/>
          </a:p>
        </p:txBody>
      </p:sp>
    </p:spTree>
    <p:extLst>
      <p:ext uri="{BB962C8B-B14F-4D97-AF65-F5344CB8AC3E}">
        <p14:creationId xmlns:p14="http://schemas.microsoft.com/office/powerpoint/2010/main" val="1888491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103E01-5D50-4569-8FFC-95F9E44B4EC9}"/>
              </a:ext>
            </a:extLst>
          </p:cNvPr>
          <p:cNvSpPr>
            <a:spLocks noGrp="1"/>
          </p:cNvSpPr>
          <p:nvPr>
            <p:ph type="title"/>
          </p:nvPr>
        </p:nvSpPr>
        <p:spPr>
          <a:xfrm>
            <a:off x="1222411" y="252080"/>
            <a:ext cx="7602876" cy="1090280"/>
          </a:xfrm>
        </p:spPr>
        <p:txBody>
          <a:bodyPr>
            <a:normAutofit/>
          </a:bodyPr>
          <a:lstStyle/>
          <a:p>
            <a:r>
              <a:rPr lang="es-ES" sz="3200" dirty="0"/>
              <a:t>Registro  bienes muebles en el SICA</a:t>
            </a:r>
            <a:br>
              <a:rPr lang="es-ES" sz="3200" dirty="0"/>
            </a:br>
            <a:r>
              <a:rPr lang="es-ES" sz="3200" dirty="0"/>
              <a:t>Situaciones específicas</a:t>
            </a:r>
            <a:endParaRPr lang="es-CR" sz="3200" dirty="0"/>
          </a:p>
        </p:txBody>
      </p:sp>
      <p:sp>
        <p:nvSpPr>
          <p:cNvPr id="15" name="Content Placeholder 14">
            <a:extLst>
              <a:ext uri="{FF2B5EF4-FFF2-40B4-BE49-F238E27FC236}">
                <a16:creationId xmlns:a16="http://schemas.microsoft.com/office/drawing/2014/main" id="{B7788B57-7C61-4AF9-93C7-1D31D801E6DE}"/>
              </a:ext>
            </a:extLst>
          </p:cNvPr>
          <p:cNvSpPr>
            <a:spLocks noGrp="1"/>
          </p:cNvSpPr>
          <p:nvPr>
            <p:ph idx="1"/>
          </p:nvPr>
        </p:nvSpPr>
        <p:spPr>
          <a:xfrm>
            <a:off x="1222411" y="1691555"/>
            <a:ext cx="8359718" cy="5009615"/>
          </a:xfrm>
        </p:spPr>
        <p:txBody>
          <a:bodyPr>
            <a:normAutofit fontScale="85000" lnSpcReduction="10000"/>
          </a:bodyPr>
          <a:lstStyle/>
          <a:p>
            <a:pPr marL="0" indent="0">
              <a:buNone/>
            </a:pPr>
            <a:r>
              <a:rPr lang="es-ES" sz="2400" b="1" dirty="0"/>
              <a:t>1. Bienes adquiridos por medio de la partida 2</a:t>
            </a:r>
          </a:p>
          <a:p>
            <a:pPr marL="0" indent="0">
              <a:buNone/>
            </a:pPr>
            <a:endParaRPr lang="es-ES" sz="1400" b="1" dirty="0"/>
          </a:p>
          <a:p>
            <a:pPr marL="0" indent="0" algn="just">
              <a:buNone/>
            </a:pPr>
            <a:r>
              <a:rPr lang="es-CR" sz="2400" b="1" dirty="0">
                <a:effectLst/>
                <a:ea typeface="Times New Roman" panose="02020603050405020304" pitchFamily="18" charset="0"/>
              </a:rPr>
              <a:t>Aspectos para el registro en el SICA</a:t>
            </a:r>
            <a:endParaRPr lang="es-CR" sz="2400" dirty="0">
              <a:effectLst/>
              <a:ea typeface="Times New Roman" panose="02020603050405020304" pitchFamily="18" charset="0"/>
            </a:endParaRPr>
          </a:p>
          <a:p>
            <a:pPr marL="0" indent="0" algn="just">
              <a:buNone/>
            </a:pPr>
            <a:r>
              <a:rPr lang="es-CR" sz="1800" dirty="0">
                <a:effectLst/>
                <a:ea typeface="Times New Roman" panose="02020603050405020304" pitchFamily="18" charset="0"/>
              </a:rPr>
              <a:t> </a:t>
            </a:r>
          </a:p>
          <a:p>
            <a:pPr algn="just">
              <a:lnSpc>
                <a:spcPct val="115000"/>
              </a:lnSpc>
              <a:spcAft>
                <a:spcPts val="1000"/>
              </a:spcAft>
            </a:pPr>
            <a:r>
              <a:rPr lang="es-CR" sz="1800" dirty="0">
                <a:effectLst/>
                <a:ea typeface="Times New Roman" panose="02020603050405020304" pitchFamily="18" charset="0"/>
                <a:cs typeface="Times New Roman" panose="02020603050405020304" pitchFamily="18" charset="0"/>
              </a:rPr>
              <a:t>El plazo máximo para registrar la información en el sistema es de </a:t>
            </a:r>
            <a:r>
              <a:rPr lang="es-CR" sz="1800" b="1" dirty="0">
                <a:effectLst/>
                <a:ea typeface="Times New Roman" panose="02020603050405020304" pitchFamily="18" charset="0"/>
                <a:cs typeface="Times New Roman" panose="02020603050405020304" pitchFamily="18" charset="0"/>
              </a:rPr>
              <a:t>10 días hábiles.</a:t>
            </a:r>
          </a:p>
          <a:p>
            <a:pPr algn="just">
              <a:lnSpc>
                <a:spcPct val="115000"/>
              </a:lnSpc>
              <a:spcAft>
                <a:spcPts val="1000"/>
              </a:spcAft>
            </a:pPr>
            <a:r>
              <a:rPr lang="es-CR" sz="1800" dirty="0">
                <a:effectLst/>
                <a:ea typeface="Times New Roman" panose="02020603050405020304" pitchFamily="18" charset="0"/>
                <a:cs typeface="Times New Roman" panose="02020603050405020304" pitchFamily="18" charset="0"/>
              </a:rPr>
              <a:t>Verificar que el costo de adquisición, fecha de adquisición, número de reserva presupuestaria y el código del artículo coincida con la información utilizada en el reintegro de caja chica.</a:t>
            </a:r>
            <a:endParaRPr lang="es-CR" dirty="0">
              <a:ea typeface="Times New Roman" panose="02020603050405020304" pitchFamily="18" charset="0"/>
              <a:cs typeface="Times New Roman" panose="02020603050405020304" pitchFamily="18" charset="0"/>
            </a:endParaRPr>
          </a:p>
          <a:p>
            <a:pPr algn="just">
              <a:lnSpc>
                <a:spcPct val="115000"/>
              </a:lnSpc>
              <a:spcAft>
                <a:spcPts val="1000"/>
              </a:spcAft>
            </a:pPr>
            <a:r>
              <a:rPr lang="es-CR" sz="1800" dirty="0">
                <a:effectLst/>
                <a:ea typeface="Times New Roman" panose="02020603050405020304" pitchFamily="18" charset="0"/>
                <a:cs typeface="Times New Roman" panose="02020603050405020304" pitchFamily="18" charset="0"/>
              </a:rPr>
              <a:t>Si para cubrir la adquisición del artículo es necesario la afectación de varias reservas presupuestarias, se debe indicar en el campo de observaciones el número de reservas presupuestarias con el monto respectivo.</a:t>
            </a:r>
            <a:endParaRPr lang="es-CR" dirty="0">
              <a:ea typeface="Times New Roman" panose="02020603050405020304" pitchFamily="18" charset="0"/>
              <a:cs typeface="Times New Roman" panose="02020603050405020304" pitchFamily="18" charset="0"/>
            </a:endParaRPr>
          </a:p>
          <a:p>
            <a:pPr algn="just">
              <a:lnSpc>
                <a:spcPct val="115000"/>
              </a:lnSpc>
              <a:spcAft>
                <a:spcPts val="1000"/>
              </a:spcAft>
            </a:pPr>
            <a:r>
              <a:rPr lang="es-CR" sz="1800" dirty="0">
                <a:effectLst/>
                <a:ea typeface="Calibri" panose="020F0502020204030204" pitchFamily="34" charset="0"/>
                <a:cs typeface="Times New Roman" panose="02020603050405020304" pitchFamily="18" charset="0"/>
              </a:rPr>
              <a:t>Si el artículo incluido en el SICA es considerado en el catálogo de bienes y servicios </a:t>
            </a:r>
            <a:r>
              <a:rPr lang="es-CR" sz="1800" b="1" dirty="0">
                <a:effectLst/>
                <a:ea typeface="Calibri" panose="020F0502020204030204" pitchFamily="34" charset="0"/>
                <a:cs typeface="Times New Roman" panose="02020603050405020304" pitchFamily="18" charset="0"/>
              </a:rPr>
              <a:t>como no patrimoniable</a:t>
            </a:r>
            <a:r>
              <a:rPr lang="es-CR" sz="1800" dirty="0">
                <a:effectLst/>
                <a:ea typeface="Calibri" panose="020F0502020204030204" pitchFamily="34" charset="0"/>
                <a:cs typeface="Times New Roman" panose="02020603050405020304" pitchFamily="18" charset="0"/>
              </a:rPr>
              <a:t>, es necesario que la Administración indique en el campo de observaciones los criterios técnicos utilizados para</a:t>
            </a:r>
            <a:r>
              <a:rPr lang="es-CR" sz="1800" dirty="0">
                <a:effectLst/>
                <a:ea typeface="Times New Roman" panose="02020603050405020304" pitchFamily="18" charset="0"/>
                <a:cs typeface="Times New Roman" panose="02020603050405020304" pitchFamily="18" charset="0"/>
              </a:rPr>
              <a:t> </a:t>
            </a:r>
            <a:r>
              <a:rPr lang="es-CR" sz="1800" dirty="0">
                <a:effectLst/>
                <a:ea typeface="Calibri" panose="020F0502020204030204" pitchFamily="34" charset="0"/>
                <a:cs typeface="Times New Roman" panose="02020603050405020304" pitchFamily="18" charset="0"/>
              </a:rPr>
              <a:t>asignarle la placa e ingresarlo al SICA-PJ.</a:t>
            </a:r>
          </a:p>
        </p:txBody>
      </p:sp>
    </p:spTree>
    <p:extLst>
      <p:ext uri="{BB962C8B-B14F-4D97-AF65-F5344CB8AC3E}">
        <p14:creationId xmlns:p14="http://schemas.microsoft.com/office/powerpoint/2010/main" val="2960940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103E01-5D50-4569-8FFC-95F9E44B4EC9}"/>
              </a:ext>
            </a:extLst>
          </p:cNvPr>
          <p:cNvSpPr>
            <a:spLocks noGrp="1"/>
          </p:cNvSpPr>
          <p:nvPr>
            <p:ph type="title"/>
          </p:nvPr>
        </p:nvSpPr>
        <p:spPr>
          <a:xfrm>
            <a:off x="1104900" y="304800"/>
            <a:ext cx="8143875" cy="1141651"/>
          </a:xfrm>
        </p:spPr>
        <p:txBody>
          <a:bodyPr>
            <a:normAutofit/>
          </a:bodyPr>
          <a:lstStyle/>
          <a:p>
            <a:pPr algn="just"/>
            <a:r>
              <a:rPr lang="es-ES" sz="3200" dirty="0"/>
              <a:t>Registro  bienes muebles en el SICA</a:t>
            </a:r>
            <a:br>
              <a:rPr lang="es-ES" sz="3200" dirty="0"/>
            </a:br>
            <a:r>
              <a:rPr lang="es-ES" sz="3200" dirty="0"/>
              <a:t>Situaciones específicas</a:t>
            </a:r>
            <a:endParaRPr lang="es-CR" sz="3200" dirty="0"/>
          </a:p>
        </p:txBody>
      </p:sp>
      <p:sp>
        <p:nvSpPr>
          <p:cNvPr id="15" name="Content Placeholder 14">
            <a:extLst>
              <a:ext uri="{FF2B5EF4-FFF2-40B4-BE49-F238E27FC236}">
                <a16:creationId xmlns:a16="http://schemas.microsoft.com/office/drawing/2014/main" id="{B7788B57-7C61-4AF9-93C7-1D31D801E6DE}"/>
              </a:ext>
            </a:extLst>
          </p:cNvPr>
          <p:cNvSpPr>
            <a:spLocks noGrp="1"/>
          </p:cNvSpPr>
          <p:nvPr>
            <p:ph idx="1"/>
          </p:nvPr>
        </p:nvSpPr>
        <p:spPr>
          <a:xfrm>
            <a:off x="1104900" y="1657458"/>
            <a:ext cx="8705829" cy="4752868"/>
          </a:xfrm>
        </p:spPr>
        <p:txBody>
          <a:bodyPr>
            <a:normAutofit/>
          </a:bodyPr>
          <a:lstStyle/>
          <a:p>
            <a:pPr marL="0" indent="0">
              <a:buNone/>
            </a:pPr>
            <a:r>
              <a:rPr lang="es-ES" sz="2000" b="1" dirty="0"/>
              <a:t>2. Bienes adquiridos por Cambio de Garantía</a:t>
            </a:r>
          </a:p>
          <a:p>
            <a:pPr marL="0" indent="0" algn="just">
              <a:buNone/>
            </a:pPr>
            <a:r>
              <a:rPr lang="es-CR" sz="2000" b="1" dirty="0">
                <a:effectLst/>
                <a:ea typeface="Times New Roman" panose="02020603050405020304" pitchFamily="18" charset="0"/>
              </a:rPr>
              <a:t>Aspectos para el registro en el SICA</a:t>
            </a:r>
            <a:endParaRPr lang="es-CR" sz="2000" b="1" dirty="0">
              <a:ea typeface="Times New Roman" panose="02020603050405020304" pitchFamily="18" charset="0"/>
            </a:endParaRPr>
          </a:p>
          <a:p>
            <a:pPr marL="0" indent="0" algn="just">
              <a:buNone/>
            </a:pPr>
            <a:endParaRPr lang="es-CR" sz="1400" dirty="0">
              <a:effectLst/>
              <a:ea typeface="Times New Roman" panose="02020603050405020304" pitchFamily="18" charset="0"/>
            </a:endParaRPr>
          </a:p>
          <a:p>
            <a:pPr algn="just">
              <a:lnSpc>
                <a:spcPct val="115000"/>
              </a:lnSpc>
              <a:spcAft>
                <a:spcPts val="1000"/>
              </a:spcAft>
            </a:pPr>
            <a:r>
              <a:rPr lang="es-CR" sz="1600" dirty="0">
                <a:effectLst/>
                <a:ea typeface="Times New Roman" panose="02020603050405020304" pitchFamily="18" charset="0"/>
                <a:cs typeface="Times New Roman" panose="02020603050405020304" pitchFamily="18" charset="0"/>
              </a:rPr>
              <a:t>La fecha de </a:t>
            </a:r>
            <a:r>
              <a:rPr lang="es-CR" sz="1600" dirty="0">
                <a:cs typeface="Times New Roman" panose="02020603050405020304" pitchFamily="18" charset="0"/>
              </a:rPr>
              <a:t>adquisición corresponderá a la fecha del recibido físico del bien.</a:t>
            </a:r>
          </a:p>
          <a:p>
            <a:pPr algn="just">
              <a:lnSpc>
                <a:spcPct val="115000"/>
              </a:lnSpc>
              <a:spcAft>
                <a:spcPts val="1000"/>
              </a:spcAft>
            </a:pPr>
            <a:r>
              <a:rPr lang="es-CR" sz="1600" dirty="0">
                <a:cs typeface="Times New Roman" panose="02020603050405020304" pitchFamily="18" charset="0"/>
              </a:rPr>
              <a:t>El costo de adquisición es el monto indicado por el Proveedor, el cual deberá ser igual o superior al costo del activo a sustituir.</a:t>
            </a:r>
          </a:p>
          <a:p>
            <a:pPr algn="just">
              <a:lnSpc>
                <a:spcPct val="115000"/>
              </a:lnSpc>
              <a:spcAft>
                <a:spcPts val="1000"/>
              </a:spcAft>
            </a:pPr>
            <a:r>
              <a:rPr lang="es-CR" sz="1600" dirty="0">
                <a:cs typeface="Times New Roman" panose="02020603050405020304" pitchFamily="18" charset="0"/>
              </a:rPr>
              <a:t>El tipo de adquisición  debe ser </a:t>
            </a:r>
            <a:r>
              <a:rPr lang="es-CR" sz="1600" b="1" dirty="0">
                <a:cs typeface="Times New Roman" panose="02020603050405020304" pitchFamily="18" charset="0"/>
              </a:rPr>
              <a:t>“Cambio por Garantía”.</a:t>
            </a:r>
          </a:p>
          <a:p>
            <a:pPr algn="just">
              <a:lnSpc>
                <a:spcPct val="115000"/>
              </a:lnSpc>
              <a:spcAft>
                <a:spcPts val="1000"/>
              </a:spcAft>
            </a:pPr>
            <a:r>
              <a:rPr lang="es-CR" sz="1600" dirty="0">
                <a:cs typeface="Times New Roman" panose="02020603050405020304" pitchFamily="18" charset="0"/>
              </a:rPr>
              <a:t>En el campo de observaciones debe anotarse la placa del activo dado de baja por cambio de garantía.</a:t>
            </a:r>
          </a:p>
          <a:p>
            <a:pPr marL="0" indent="0">
              <a:buNone/>
            </a:pPr>
            <a:endParaRPr lang="es-ES" sz="2000" b="1" dirty="0"/>
          </a:p>
        </p:txBody>
      </p:sp>
    </p:spTree>
    <p:extLst>
      <p:ext uri="{BB962C8B-B14F-4D97-AF65-F5344CB8AC3E}">
        <p14:creationId xmlns:p14="http://schemas.microsoft.com/office/powerpoint/2010/main" val="1941960143"/>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5E039613C16AC74FAA97152DB46033C0" ma:contentTypeVersion="12" ma:contentTypeDescription="Crear nuevo documento." ma:contentTypeScope="" ma:versionID="74100a53540db74b4639e491ce69034c">
  <xsd:schema xmlns:xsd="http://www.w3.org/2001/XMLSchema" xmlns:xs="http://www.w3.org/2001/XMLSchema" xmlns:p="http://schemas.microsoft.com/office/2006/metadata/properties" xmlns:ns2="d785ce3a-d0f6-4254-9e9a-80831dbe15e4" xmlns:ns3="ee37f79b-3ad0-4b5e-a3c5-5ee2f73586f5" targetNamespace="http://schemas.microsoft.com/office/2006/metadata/properties" ma:root="true" ma:fieldsID="2c8d2f56c3db3decc961df33de4b7e07" ns2:_="" ns3:_="">
    <xsd:import namespace="d785ce3a-d0f6-4254-9e9a-80831dbe15e4"/>
    <xsd:import namespace="ee37f79b-3ad0-4b5e-a3c5-5ee2f73586f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85ce3a-d0f6-4254-9e9a-80831dbe15e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37f79b-3ad0-4b5e-a3c5-5ee2f73586f5" elementFormDefault="qualified">
    <xsd:import namespace="http://schemas.microsoft.com/office/2006/documentManagement/types"/>
    <xsd:import namespace="http://schemas.microsoft.com/office/infopath/2007/PartnerControls"/>
    <xsd:element name="SharedWithUsers" ma:index="1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35DD37-15C6-450F-9BE6-4F3BBC9263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785ce3a-d0f6-4254-9e9a-80831dbe15e4"/>
    <ds:schemaRef ds:uri="ee37f79b-3ad0-4b5e-a3c5-5ee2f73586f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48929BD-4874-43DE-89C0-48825B94ABED}">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9DB56059-BC23-439C-88A0-822EF62ED66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1807</TotalTime>
  <Words>2605</Words>
  <Application>Microsoft Office PowerPoint</Application>
  <PresentationFormat>Panorámica</PresentationFormat>
  <Paragraphs>179</Paragraphs>
  <Slides>27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27</vt:i4>
      </vt:variant>
    </vt:vector>
  </HeadingPairs>
  <TitlesOfParts>
    <vt:vector size="33" baseType="lpstr">
      <vt:lpstr>Arial</vt:lpstr>
      <vt:lpstr>Calibri</vt:lpstr>
      <vt:lpstr>Times New Roman</vt:lpstr>
      <vt:lpstr>Trebuchet MS</vt:lpstr>
      <vt:lpstr>Wingdings 3</vt:lpstr>
      <vt:lpstr>Faceta</vt:lpstr>
      <vt:lpstr>Registro y control de activos en el SICA-PJ</vt:lpstr>
      <vt:lpstr>Registro  bienes muebles en el SICA Marco legal</vt:lpstr>
      <vt:lpstr>Registro  bienes muebles en el SICA Marco legal</vt:lpstr>
      <vt:lpstr>Registro de bienes muebles en el SICA Marco legal</vt:lpstr>
      <vt:lpstr>Registro  bienes muebles en el SICA Marco legal  </vt:lpstr>
      <vt:lpstr>Registro  bienes muebles en el SICA Situaciones específicas </vt:lpstr>
      <vt:lpstr>Registro  bienes muebles en el SICA Situaciones específicas</vt:lpstr>
      <vt:lpstr>Registro  bienes muebles en el SICA Situaciones específicas</vt:lpstr>
      <vt:lpstr>Registro  bienes muebles en el SICA Situaciones específicas</vt:lpstr>
      <vt:lpstr>Registro  bienes muebles en el SICA Situaciones específicas</vt:lpstr>
      <vt:lpstr>Registro  bienes muebles en el SICA Situaciones específicas</vt:lpstr>
      <vt:lpstr>Registro  bienes muebles en el SICA Situaciones específicas</vt:lpstr>
      <vt:lpstr>Registro  bienes muebles en el SICA Situaciones específicas</vt:lpstr>
      <vt:lpstr>Canales de comunicación efectivos entre las personas que compran y las que registran activos</vt:lpstr>
      <vt:lpstr>Manual de usuario para el registro de activos fijos en el SICA-PJ</vt:lpstr>
      <vt:lpstr>Ajustes en el SICA</vt:lpstr>
      <vt:lpstr>Bajas de bienes muebles </vt:lpstr>
      <vt:lpstr>Donaciones y Destrucciones</vt:lpstr>
      <vt:lpstr>Robos y Extravíos</vt:lpstr>
      <vt:lpstr>Ejecución de garantía, activos del Poder Judicial</vt:lpstr>
      <vt:lpstr>Inventarios de activos fijos</vt:lpstr>
      <vt:lpstr>Contrato de alquiler de equipos de cómputo</vt:lpstr>
      <vt:lpstr>Plazos para el retiro de despachos </vt:lpstr>
      <vt:lpstr>Actualización de usuarios</vt:lpstr>
      <vt:lpstr>Revisión de bitácoras</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1.Cambio metodología análisis y seguimiento</dc:title>
  <dc:creator>Ana Yorleny Gonzalez Fonseca</dc:creator>
  <cp:lastModifiedBy>Catalina Fernández Badilla</cp:lastModifiedBy>
  <cp:revision>231</cp:revision>
  <dcterms:created xsi:type="dcterms:W3CDTF">2020-11-10T21:03:52Z</dcterms:created>
  <dcterms:modified xsi:type="dcterms:W3CDTF">2021-10-01T20:00:23Z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0x0101005E039613C16AC74FAA97152DB46033C0</vt:lpwstr>
  </property>
</Properties>
</file>