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</p:sldMasterIdLst>
  <p:notesMasterIdLst>
    <p:notesMasterId r:id="rId10"/>
  </p:notesMasterIdLst>
  <p:handoutMasterIdLst>
    <p:handoutMasterId r:id="rId11"/>
  </p:handoutMasterIdLst>
  <p:sldIdLst>
    <p:sldId id="312" r:id="rId5"/>
    <p:sldId id="320" r:id="rId6"/>
    <p:sldId id="313" r:id="rId7"/>
    <p:sldId id="314" r:id="rId8"/>
    <p:sldId id="315" r:id="rId9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norah Álvarez Acosta" initials="DÁA" lastIdx="2" clrIdx="0">
    <p:extLst>
      <p:ext uri="{19B8F6BF-5375-455C-9EA6-DF929625EA0E}">
        <p15:presenceInfo xmlns:p15="http://schemas.microsoft.com/office/powerpoint/2012/main" userId="S::dalvarez@poder-judicial.go.cr::52934f1f-c835-4d04-b951-4649a825c9c8" providerId="AD"/>
      </p:ext>
    </p:extLst>
  </p:cmAuthor>
  <p:cmAuthor id="2" name="Pilar Benavides Granados" initials="PBG" lastIdx="1" clrIdx="1">
    <p:extLst>
      <p:ext uri="{19B8F6BF-5375-455C-9EA6-DF929625EA0E}">
        <p15:presenceInfo xmlns:p15="http://schemas.microsoft.com/office/powerpoint/2012/main" userId="S::pbenavides@poder-judicial.go.cr::7f0dff3c-dbc4-44ba-9621-ad1e64ca24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DE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6489" autoAdjust="0"/>
  </p:normalViewPr>
  <p:slideViewPr>
    <p:cSldViewPr snapToGrid="0">
      <p:cViewPr varScale="1">
        <p:scale>
          <a:sx n="67" d="100"/>
          <a:sy n="67" d="100"/>
        </p:scale>
        <p:origin x="660" y="44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A7D0AC9-B867-452D-A7B3-BDC6AC7D325D}" type="datetime1">
              <a:rPr lang="es-ES" smtClean="0"/>
              <a:t>01/10/2021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6B3739-9081-478F-812E-AE7CE140632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D0960D8-F13B-4AFC-A4B1-D075535BF5AE}" type="datetime1">
              <a:rPr lang="es-ES" noProof="0" smtClean="0"/>
              <a:t>01/10/2021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60CF8BB-EBC7-4B8F-9632-A5A136FBB880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657B-1B4D-4D7C-8C54-92112E1E1EBC}" type="datetimeFigureOut">
              <a:rPr lang="es-ES" smtClean="0"/>
              <a:t>01/10/2021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D20A-47DA-488C-B35E-BB7B794E61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2996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855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6973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45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5270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340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793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719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C8F0B19-CA13-4D0E-B06E-67E3D54AF229}"/>
              </a:ext>
            </a:extLst>
          </p:cNvPr>
          <p:cNvGrpSpPr/>
          <p:nvPr userDrawn="1"/>
        </p:nvGrpSpPr>
        <p:grpSpPr>
          <a:xfrm>
            <a:off x="3907972" y="1063755"/>
            <a:ext cx="4376057" cy="77068"/>
            <a:chOff x="4379494" y="697832"/>
            <a:chExt cx="2586787" cy="1684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D5EFAE-BB88-4B3D-8484-86A6CBBF386E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41C671-2564-42A5-83F2-E15989574371}"/>
                </a:ext>
              </a:extLst>
            </p:cNvPr>
            <p:cNvSpPr/>
            <p:nvPr/>
          </p:nvSpPr>
          <p:spPr>
            <a:xfrm>
              <a:off x="4896851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46D60C6-F049-4E52-9CEF-E9FCF22BD3D4}"/>
                </a:ext>
              </a:extLst>
            </p:cNvPr>
            <p:cNvSpPr/>
            <p:nvPr/>
          </p:nvSpPr>
          <p:spPr>
            <a:xfrm>
              <a:off x="5414208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45A27E-892D-4D6B-BDFF-5FD860699634}"/>
                </a:ext>
              </a:extLst>
            </p:cNvPr>
            <p:cNvSpPr/>
            <p:nvPr/>
          </p:nvSpPr>
          <p:spPr>
            <a:xfrm>
              <a:off x="5931565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9B937D-CA4A-46E0-8D5A-85C76FF0129D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638908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C46DD9-9A8F-411D-B597-946818B71DE8}"/>
              </a:ext>
            </a:extLst>
          </p:cNvPr>
          <p:cNvGrpSpPr/>
          <p:nvPr userDrawn="1"/>
        </p:nvGrpSpPr>
        <p:grpSpPr>
          <a:xfrm>
            <a:off x="0" y="6597853"/>
            <a:ext cx="12192000" cy="260147"/>
            <a:chOff x="4379494" y="697832"/>
            <a:chExt cx="2586787" cy="1684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E330ED-CBD0-49D6-96D9-8A0C1C4518A4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D028152-6864-487D-B9D6-395800F0CC7C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7E5C8F6-620C-4584-AE0A-5E4F2E6565C5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925AB1-BE47-453E-8EF4-924465289B54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FC2FC1-F83A-44D6-9D9A-A61E40D3B973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C8EC325-CE62-415E-834A-7F70F7855117}"/>
              </a:ext>
            </a:extLst>
          </p:cNvPr>
          <p:cNvSpPr/>
          <p:nvPr userDrawn="1"/>
        </p:nvSpPr>
        <p:spPr>
          <a:xfrm flipV="1">
            <a:off x="0" y="3726714"/>
            <a:ext cx="1762125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45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657B-1B4D-4D7C-8C54-92112E1E1EBC}" type="datetimeFigureOut">
              <a:rPr lang="es-ES" smtClean="0"/>
              <a:t>01/10/2021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D20A-47DA-488C-B35E-BB7B794E61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2346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862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419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02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14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498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342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5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37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avierfernandezformador.blogspot.com/2010/12/presupuesto-familiar-anual-como.html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s://planificacion.poder-judicial.go.cr/index.php/formulacion-presupuestaria/presupuestos-anuales/presupuestos-anuales-2022v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microsoft.com/office/2017/06/relationships/model3d" Target="../media/model3d1.glb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A351587-76A8-44C6-A599-11F01347ED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11" r="9805" b="-2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7" name="Picture 2" descr="Dirección Ejecutiva - Inicio">
            <a:extLst>
              <a:ext uri="{FF2B5EF4-FFF2-40B4-BE49-F238E27FC236}">
                <a16:creationId xmlns:a16="http://schemas.microsoft.com/office/drawing/2014/main" id="{2197212A-0315-499B-9590-A88E230D40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5" r="20839" b="-1"/>
          <a:stretch/>
        </p:blipFill>
        <p:spPr bwMode="auto"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image006">
            <a:extLst>
              <a:ext uri="{FF2B5EF4-FFF2-40B4-BE49-F238E27FC236}">
                <a16:creationId xmlns:a16="http://schemas.microsoft.com/office/drawing/2014/main" id="{E8D0EAE2-892E-47C1-B6DD-AA0AB8A434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6" r="12489" b="-1"/>
          <a:stretch/>
        </p:blipFill>
        <p:spPr bwMode="auto">
          <a:xfrm>
            <a:off x="7458302" y="-22547"/>
            <a:ext cx="3809132" cy="313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9B281CC-FCF6-40D4-ACEF-8F282C0C60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271" r="40907" b="1"/>
          <a:stretch/>
        </p:blipFill>
        <p:spPr>
          <a:xfrm>
            <a:off x="1" y="4065775"/>
            <a:ext cx="5001186" cy="2792224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86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006">
            <a:extLst>
              <a:ext uri="{FF2B5EF4-FFF2-40B4-BE49-F238E27FC236}">
                <a16:creationId xmlns:a16="http://schemas.microsoft.com/office/drawing/2014/main" id="{E8D0EAE2-892E-47C1-B6DD-AA0AB8A43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48" y="177248"/>
            <a:ext cx="2368247" cy="103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irección Ejecutiva - Inicio">
            <a:extLst>
              <a:ext uri="{FF2B5EF4-FFF2-40B4-BE49-F238E27FC236}">
                <a16:creationId xmlns:a16="http://schemas.microsoft.com/office/drawing/2014/main" id="{2197212A-0315-499B-9590-A88E230D4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114" y="72218"/>
            <a:ext cx="3239804" cy="95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A351587-76A8-44C6-A599-11F01347E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5432" y="2179844"/>
            <a:ext cx="4751733" cy="178878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9B281CC-FCF6-40D4-ACEF-8F282C0C60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4688" y="4678157"/>
            <a:ext cx="5791615" cy="115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8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006">
            <a:extLst>
              <a:ext uri="{FF2B5EF4-FFF2-40B4-BE49-F238E27FC236}">
                <a16:creationId xmlns:a16="http://schemas.microsoft.com/office/drawing/2014/main" id="{E8D0EAE2-892E-47C1-B6DD-AA0AB8A43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48" y="177249"/>
            <a:ext cx="1284327" cy="56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irección Ejecutiva - Inicio">
            <a:extLst>
              <a:ext uri="{FF2B5EF4-FFF2-40B4-BE49-F238E27FC236}">
                <a16:creationId xmlns:a16="http://schemas.microsoft.com/office/drawing/2014/main" id="{2197212A-0315-499B-9590-A88E230D4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398" y="72218"/>
            <a:ext cx="2261419" cy="66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8B79AD3-9D89-48D8-B3F3-C3CE08259507}"/>
              </a:ext>
            </a:extLst>
          </p:cNvPr>
          <p:cNvSpPr txBox="1"/>
          <p:nvPr/>
        </p:nvSpPr>
        <p:spPr>
          <a:xfrm>
            <a:off x="3133724" y="1341527"/>
            <a:ext cx="8459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Consulta de los diferentes presupuestos: </a:t>
            </a:r>
            <a:r>
              <a:rPr lang="es-ES" dirty="0">
                <a:hlinkClick r:id="rId4"/>
              </a:rPr>
              <a:t>https://planificacion.poder-judicial.go.cr/index.php/formulacion-presupuestaria/presupuestos-anuales/presupuestos-anuales-2022v1</a:t>
            </a:r>
            <a:endParaRPr lang="es-ES" dirty="0"/>
          </a:p>
        </p:txBody>
      </p:sp>
      <p:pic>
        <p:nvPicPr>
          <p:cNvPr id="4" name="Imagen 3" descr="Imagen que contiene Dibujo de ingeniería&#10;&#10;Descripción generada automáticamente">
            <a:extLst>
              <a:ext uri="{FF2B5EF4-FFF2-40B4-BE49-F238E27FC236}">
                <a16:creationId xmlns:a16="http://schemas.microsoft.com/office/drawing/2014/main" id="{DF42156B-A21A-4380-B65F-E4DA1F2FD0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63084" y="1193268"/>
            <a:ext cx="2080141" cy="1453374"/>
          </a:xfrm>
          <a:prstGeom prst="rect">
            <a:avLst/>
          </a:prstGeom>
        </p:spPr>
      </p:pic>
      <p:pic>
        <p:nvPicPr>
          <p:cNvPr id="1026" name="Picture 2" descr="Cuál es la importancia de realizar un análisis de datos en tu organización?">
            <a:extLst>
              <a:ext uri="{FF2B5EF4-FFF2-40B4-BE49-F238E27FC236}">
                <a16:creationId xmlns:a16="http://schemas.microsoft.com/office/drawing/2014/main" id="{D0E8C835-639D-4BFB-B19C-6BB411E8B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3164498"/>
            <a:ext cx="2476500" cy="99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726B6CD8-BDDB-45A4-A70F-46D9AF3A1F35}"/>
              </a:ext>
            </a:extLst>
          </p:cNvPr>
          <p:cNvSpPr txBox="1"/>
          <p:nvPr/>
        </p:nvSpPr>
        <p:spPr>
          <a:xfrm>
            <a:off x="672584" y="3433402"/>
            <a:ext cx="7469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Lectura, comprensión y cumplimiento de los diferentes lineamientos y especificaciones técnicas que se emitan.</a:t>
            </a:r>
          </a:p>
          <a:p>
            <a:endParaRPr lang="es-E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77A9D1B-722C-4E67-80E8-FE60BF9C0E6D}"/>
              </a:ext>
            </a:extLst>
          </p:cNvPr>
          <p:cNvSpPr txBox="1"/>
          <p:nvPr/>
        </p:nvSpPr>
        <p:spPr>
          <a:xfrm>
            <a:off x="4219574" y="5057538"/>
            <a:ext cx="8459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Presupuesto del Área de Construcciones: </a:t>
            </a:r>
          </a:p>
          <a:p>
            <a:r>
              <a:rPr lang="es-ES" dirty="0"/>
              <a:t>    Nombre del proyecto + descripción clara + lugar o zona donde se va a desarrollar</a:t>
            </a:r>
          </a:p>
          <a:p>
            <a:endParaRPr lang="es-ES" dirty="0"/>
          </a:p>
        </p:txBody>
      </p:sp>
      <p:pic>
        <p:nvPicPr>
          <p:cNvPr id="1028" name="Picture 4" descr="PRESUPUESTO SIN COMPROMISO | Construcciones J. Miguez S.L. | Constructora  en O Porriño">
            <a:extLst>
              <a:ext uri="{FF2B5EF4-FFF2-40B4-BE49-F238E27FC236}">
                <a16:creationId xmlns:a16="http://schemas.microsoft.com/office/drawing/2014/main" id="{4994FBB9-5B75-4781-9D01-31C09FF44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9" y="4610417"/>
            <a:ext cx="2309812" cy="1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CE1DE306-F31F-4917-B4DB-8E3EC1B0FFBE}"/>
              </a:ext>
            </a:extLst>
          </p:cNvPr>
          <p:cNvSpPr/>
          <p:nvPr/>
        </p:nvSpPr>
        <p:spPr>
          <a:xfrm>
            <a:off x="2630362" y="54758"/>
            <a:ext cx="52277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Presupuesto 2023</a:t>
            </a:r>
          </a:p>
        </p:txBody>
      </p:sp>
    </p:spTree>
    <p:extLst>
      <p:ext uri="{BB962C8B-B14F-4D97-AF65-F5344CB8AC3E}">
        <p14:creationId xmlns:p14="http://schemas.microsoft.com/office/powerpoint/2010/main" val="1292928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006">
            <a:extLst>
              <a:ext uri="{FF2B5EF4-FFF2-40B4-BE49-F238E27FC236}">
                <a16:creationId xmlns:a16="http://schemas.microsoft.com/office/drawing/2014/main" id="{E8D0EAE2-892E-47C1-B6DD-AA0AB8A43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52" y="289108"/>
            <a:ext cx="1507212" cy="661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irección Ejecutiva - Inicio">
            <a:extLst>
              <a:ext uri="{FF2B5EF4-FFF2-40B4-BE49-F238E27FC236}">
                <a16:creationId xmlns:a16="http://schemas.microsoft.com/office/drawing/2014/main" id="{2197212A-0315-499B-9590-A88E230D4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316" y="14450"/>
            <a:ext cx="2236832" cy="66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1756264-BF6F-4A0E-A25A-5016A4F354E4}"/>
              </a:ext>
            </a:extLst>
          </p:cNvPr>
          <p:cNvSpPr txBox="1"/>
          <p:nvPr/>
        </p:nvSpPr>
        <p:spPr>
          <a:xfrm>
            <a:off x="2845068" y="5257148"/>
            <a:ext cx="948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Presupuesto de proyectos plurianuales: vencen 01-10-2021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B78935F-7CB9-4542-80EB-4430B10FF8A0}"/>
              </a:ext>
            </a:extLst>
          </p:cNvPr>
          <p:cNvSpPr txBox="1"/>
          <p:nvPr/>
        </p:nvSpPr>
        <p:spPr>
          <a:xfrm>
            <a:off x="2453183" y="899802"/>
            <a:ext cx="7866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Estricto cumplimiento de las fechas de entrega de los presupuestos de las diferentes áreas.</a:t>
            </a:r>
          </a:p>
          <a:p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109A88A-3CC9-49DF-8101-9CF736B006B9}"/>
              </a:ext>
            </a:extLst>
          </p:cNvPr>
          <p:cNvSpPr txBox="1"/>
          <p:nvPr/>
        </p:nvSpPr>
        <p:spPr>
          <a:xfrm>
            <a:off x="901458" y="3553455"/>
            <a:ext cx="6334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Presupuesto del Área de Tecnología:  Correo electrónico copiado al informático del Área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E94673F-2007-4B34-B7CF-640F1FF06046}"/>
              </a:ext>
            </a:extLst>
          </p:cNvPr>
          <p:cNvSpPr/>
          <p:nvPr/>
        </p:nvSpPr>
        <p:spPr>
          <a:xfrm>
            <a:off x="3117308" y="296496"/>
            <a:ext cx="52277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Presupuesto 2023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2" name="Modelo 3D 11" descr="Calendario de escritorio">
                <a:extLst>
                  <a:ext uri="{FF2B5EF4-FFF2-40B4-BE49-F238E27FC236}">
                    <a16:creationId xmlns:a16="http://schemas.microsoft.com/office/drawing/2014/main" id="{A3EEF95D-1874-43D1-8C9C-989EAC2F1F3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75046812"/>
                  </p:ext>
                </p:extLst>
              </p:nvPr>
            </p:nvGraphicFramePr>
            <p:xfrm>
              <a:off x="1048490" y="1182061"/>
              <a:ext cx="1127741" cy="1457494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127741" cy="1457494"/>
                    </a:xfrm>
                    <a:prstGeom prst="rect">
                      <a:avLst/>
                    </a:prstGeom>
                  </am3d:spPr>
                  <am3d:camera>
                    <am3d:pos x="0" y="0" z="6113177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488716" d="1000000"/>
                    <am3d:preTrans dx="0" dy="-18000000" dz="-7548848"/>
                    <am3d:scale>
                      <am3d:sx n="1000000" d="1000000"/>
                      <am3d:sy n="1000000" d="1000000"/>
                      <am3d:sz n="1000000" d="1000000"/>
                    </am3d:scale>
                    <am3d:rot ax="-1646445" ay="896931" az="-457749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180960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2" name="Modelo 3D 11" descr="Calendario de escritorio">
                <a:extLst>
                  <a:ext uri="{FF2B5EF4-FFF2-40B4-BE49-F238E27FC236}">
                    <a16:creationId xmlns:a16="http://schemas.microsoft.com/office/drawing/2014/main" id="{A3EEF95D-1874-43D1-8C9C-989EAC2F1F3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8490" y="1182061"/>
                <a:ext cx="1127741" cy="1457494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2" descr="Importancia de realizar un presupuesto para alcanzar objetivos | Gestión |  Apuntes empresariales | ESAN">
            <a:extLst>
              <a:ext uri="{FF2B5EF4-FFF2-40B4-BE49-F238E27FC236}">
                <a16:creationId xmlns:a16="http://schemas.microsoft.com/office/drawing/2014/main" id="{9243D674-747E-41B0-8FBE-90D2D83F0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981" y="3096734"/>
            <a:ext cx="2558670" cy="143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6C882BD-CC7A-4833-829B-14C09AB9E0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305" y="4797357"/>
            <a:ext cx="1357518" cy="1924946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A975012-CACD-4CF5-926D-68D92F92A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831810"/>
              </p:ext>
            </p:extLst>
          </p:nvPr>
        </p:nvGraphicFramePr>
        <p:xfrm>
          <a:off x="3328745" y="1808862"/>
          <a:ext cx="3781425" cy="12934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5084">
                  <a:extLst>
                    <a:ext uri="{9D8B030D-6E8A-4147-A177-3AD203B41FA5}">
                      <a16:colId xmlns:a16="http://schemas.microsoft.com/office/drawing/2014/main" val="1999065806"/>
                    </a:ext>
                  </a:extLst>
                </a:gridCol>
                <a:gridCol w="1966341">
                  <a:extLst>
                    <a:ext uri="{9D8B030D-6E8A-4147-A177-3AD203B41FA5}">
                      <a16:colId xmlns:a16="http://schemas.microsoft.com/office/drawing/2014/main" val="4282140441"/>
                    </a:ext>
                  </a:extLst>
                </a:gridCol>
              </a:tblGrid>
              <a:tr h="296163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R" sz="1100" b="1" u="none" strike="noStrike" dirty="0" err="1">
                          <a:effectLst/>
                        </a:rPr>
                        <a:t>Preformulación</a:t>
                      </a:r>
                      <a:r>
                        <a:rPr lang="es-CR" sz="1100" b="1" u="none" strike="noStrike" dirty="0">
                          <a:effectLst/>
                        </a:rPr>
                        <a:t> / Fecha límite</a:t>
                      </a:r>
                      <a:endParaRPr lang="es-CR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es-CR" sz="1100" b="1" u="none" strike="noStrike" dirty="0" err="1">
                          <a:effectLst/>
                        </a:rPr>
                        <a:t>Preformuación</a:t>
                      </a:r>
                      <a:br>
                        <a:rPr lang="es-CR" sz="1100" b="1" u="none" strike="noStrike" dirty="0">
                          <a:effectLst/>
                        </a:rPr>
                      </a:br>
                      <a:r>
                        <a:rPr lang="es-CR" sz="1100" b="1" u="none" strike="noStrike" dirty="0">
                          <a:effectLst/>
                        </a:rPr>
                        <a:t>Fecha límite</a:t>
                      </a:r>
                      <a:endParaRPr lang="es-CR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02590900"/>
                  </a:ext>
                </a:extLst>
              </a:tr>
              <a:tr h="2220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R" sz="1100" u="none" strike="noStrike" dirty="0">
                          <a:effectLst/>
                        </a:rPr>
                        <a:t>Área de Tecnología</a:t>
                      </a:r>
                      <a:endParaRPr lang="es-CR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R" sz="1100" u="none" strike="noStrike">
                          <a:effectLst/>
                        </a:rPr>
                        <a:t>22/10/2021</a:t>
                      </a:r>
                      <a:endParaRPr lang="es-CR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67678327"/>
                  </a:ext>
                </a:extLst>
              </a:tr>
              <a:tr h="3311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R" sz="1100" u="none" strike="noStrike" dirty="0">
                          <a:effectLst/>
                        </a:rPr>
                        <a:t>Área de Construcciones</a:t>
                      </a:r>
                      <a:endParaRPr lang="es-CR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R" sz="1100" u="none" strike="noStrike" dirty="0">
                          <a:effectLst/>
                        </a:rPr>
                        <a:t>29/10/2021</a:t>
                      </a:r>
                      <a:endParaRPr lang="es-CR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07374937"/>
                  </a:ext>
                </a:extLst>
              </a:tr>
              <a:tr h="2220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R" sz="1100" u="none" strike="noStrike">
                          <a:effectLst/>
                        </a:rPr>
                        <a:t>Área de Seguridad</a:t>
                      </a:r>
                      <a:endParaRPr lang="es-CR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R" sz="1100" u="none" strike="noStrike" dirty="0">
                          <a:effectLst/>
                        </a:rPr>
                        <a:t>29/10/2021</a:t>
                      </a:r>
                      <a:endParaRPr lang="es-CR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30620300"/>
                  </a:ext>
                </a:extLst>
              </a:tr>
              <a:tr h="2220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R" sz="1100" u="none" strike="noStrike">
                          <a:effectLst/>
                        </a:rPr>
                        <a:t>Área de Vehículos</a:t>
                      </a:r>
                      <a:endParaRPr lang="es-CR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R" sz="1100" u="none" strike="noStrike" dirty="0">
                          <a:effectLst/>
                        </a:rPr>
                        <a:t>5/11/2021</a:t>
                      </a:r>
                      <a:endParaRPr lang="es-CR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65970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303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006">
            <a:extLst>
              <a:ext uri="{FF2B5EF4-FFF2-40B4-BE49-F238E27FC236}">
                <a16:creationId xmlns:a16="http://schemas.microsoft.com/office/drawing/2014/main" id="{E8D0EAE2-892E-47C1-B6DD-AA0AB8A43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631" y="16829"/>
            <a:ext cx="2361756" cy="103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irección Ejecutiva - Inicio">
            <a:extLst>
              <a:ext uri="{FF2B5EF4-FFF2-40B4-BE49-F238E27FC236}">
                <a16:creationId xmlns:a16="http://schemas.microsoft.com/office/drawing/2014/main" id="{2197212A-0315-499B-9590-A88E230D4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32" y="268630"/>
            <a:ext cx="2653088" cy="78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53EE6AFF-0DED-41A1-8B20-F4E91A4CC4A4}"/>
              </a:ext>
            </a:extLst>
          </p:cNvPr>
          <p:cNvSpPr/>
          <p:nvPr/>
        </p:nvSpPr>
        <p:spPr>
          <a:xfrm>
            <a:off x="3638550" y="2413841"/>
            <a:ext cx="3695700" cy="1569660"/>
          </a:xfrm>
          <a:prstGeom prst="rect">
            <a:avLst/>
          </a:prstGeom>
          <a:solidFill>
            <a:srgbClr val="B2B2B2">
              <a:alpha val="2000"/>
            </a:srgbClr>
          </a:solidFill>
          <a:ln w="104775" cap="rnd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3200" b="1" cap="none" spc="0" dirty="0">
              <a:ln w="9525">
                <a:solidFill>
                  <a:schemeClr val="tx1">
                    <a:alpha val="78000"/>
                  </a:schemeClr>
                </a:solidFill>
                <a:prstDash val="solid"/>
              </a:ln>
              <a:solidFill>
                <a:schemeClr val="tx1">
                  <a:alpha val="58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endParaRPr lang="es-ES" sz="3200" b="1" cap="none" spc="0" dirty="0">
              <a:ln w="9525">
                <a:solidFill>
                  <a:schemeClr val="tx1">
                    <a:alpha val="78000"/>
                  </a:schemeClr>
                </a:solidFill>
                <a:prstDash val="solid"/>
              </a:ln>
              <a:solidFill>
                <a:schemeClr val="tx1">
                  <a:alpha val="58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endParaRPr lang="es-CR" sz="32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8F82564-C38F-4DE3-B550-0CBE1A30EA5B}"/>
              </a:ext>
            </a:extLst>
          </p:cNvPr>
          <p:cNvSpPr/>
          <p:nvPr/>
        </p:nvSpPr>
        <p:spPr>
          <a:xfrm>
            <a:off x="4003462" y="3060171"/>
            <a:ext cx="2965876" cy="92333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51000"/>
              </a:prstClr>
            </a:outerShdw>
            <a:reflection stA="70000" endPos="83000" dir="5400000" sy="-100000" algn="bl" rotWithShape="0"/>
            <a:softEdge rad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GRACIAS</a:t>
            </a:r>
            <a:endParaRPr lang="es-CR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6555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e Offic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8DD6EEDF-527A-4587-A446-F1DE3EAF9D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6DFB71-5650-4E53-8134-FCF33ECDD3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30C5B9-1E5F-4356-968E-2FC64955BFF3}">
  <ds:schemaRefs>
    <ds:schemaRef ds:uri="a4f35948-e619-41b3-aa29-22878b09cfd2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40262f94-9f35-4ac3-9a90-690165a166b7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edificio de contorno reticular empresarial (pantalla panorámica)</Template>
  <TotalTime>7114</TotalTime>
  <Words>123</Words>
  <Application>Microsoft Office PowerPoint</Application>
  <PresentationFormat>Panorámica</PresentationFormat>
  <Paragraphs>21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Evaluación del Fideicomiso Inmobiliario del Poder Judicial</dc:title>
  <dc:creator>Walter Jiménez Picado</dc:creator>
  <cp:lastModifiedBy>Pilar Benavides Granados</cp:lastModifiedBy>
  <cp:revision>102</cp:revision>
  <dcterms:created xsi:type="dcterms:W3CDTF">2021-01-31T17:46:23Z</dcterms:created>
  <dcterms:modified xsi:type="dcterms:W3CDTF">2021-10-01T14:14:32Z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